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56" r:id="rId2"/>
    <p:sldId id="463" r:id="rId3"/>
    <p:sldId id="502" r:id="rId4"/>
    <p:sldId id="503" r:id="rId5"/>
    <p:sldId id="497" r:id="rId6"/>
    <p:sldId id="486" r:id="rId7"/>
    <p:sldId id="504" r:id="rId8"/>
    <p:sldId id="487" r:id="rId9"/>
    <p:sldId id="505" r:id="rId10"/>
    <p:sldId id="483" r:id="rId11"/>
    <p:sldId id="484" r:id="rId12"/>
    <p:sldId id="485" r:id="rId13"/>
    <p:sldId id="490" r:id="rId14"/>
    <p:sldId id="492" r:id="rId15"/>
    <p:sldId id="489" r:id="rId16"/>
    <p:sldId id="501" r:id="rId17"/>
    <p:sldId id="493" r:id="rId18"/>
    <p:sldId id="494" r:id="rId19"/>
    <p:sldId id="495" r:id="rId20"/>
    <p:sldId id="500" r:id="rId21"/>
    <p:sldId id="498" r:id="rId22"/>
    <p:sldId id="477" r:id="rId23"/>
    <p:sldId id="399" r:id="rId24"/>
    <p:sldId id="409" r:id="rId25"/>
    <p:sldId id="481" r:id="rId26"/>
    <p:sldId id="4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1" autoAdjust="0"/>
    <p:restoredTop sz="95326" autoAdjust="0"/>
  </p:normalViewPr>
  <p:slideViewPr>
    <p:cSldViewPr snapToGrid="0">
      <p:cViewPr varScale="1">
        <p:scale>
          <a:sx n="87" d="100"/>
          <a:sy n="87" d="100"/>
        </p:scale>
        <p:origin x="3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5/20/2021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2/util/formatter.txt" TargetMode="External"/><Relationship Id="rId3" Type="http://schemas.openxmlformats.org/officeDocument/2006/relationships/hyperlink" Target="https://github.com/soyuztechnologies/Corporate_Full_Stack_Training/blob/master/Day%204/webapp2/view/View1.view.txt" TargetMode="External"/><Relationship Id="rId7" Type="http://schemas.openxmlformats.org/officeDocument/2006/relationships/hyperlink" Target="https://github.com/soyuztechnologies/Corporate_Full_Stack_Training/blob/master/Day%204/webapp2/models/fruitdata.txt" TargetMode="External"/><Relationship Id="rId2" Type="http://schemas.openxmlformats.org/officeDocument/2006/relationships/hyperlink" Target="https://github.com/soyuztechnologies/Corporate_Full_Stack_Training/blob/master/Day%204/webapp2/controller/View1.controller.txt"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2/i18n/i18n.txt" TargetMode="External"/><Relationship Id="rId11" Type="http://schemas.openxmlformats.org/officeDocument/2006/relationships/image" Target="../media/image8.jpeg"/><Relationship Id="rId5" Type="http://schemas.openxmlformats.org/officeDocument/2006/relationships/hyperlink" Target="https://github.com/soyuztechnologies/Corporate_Full_Stack_Training/blob/master/Day%204/webapp2/css/style.txt" TargetMode="External"/><Relationship Id="rId10" Type="http://schemas.openxmlformats.org/officeDocument/2006/relationships/image" Target="../media/image2.png"/><Relationship Id="rId4" Type="http://schemas.openxmlformats.org/officeDocument/2006/relationships/hyperlink" Target="https://github.com/soyuztechnologies/Corporate_Full_Stack_Training/blob/master/Day%204/webapp2/Component.txt" TargetMode="External"/><Relationship Id="rId9" Type="http://schemas.openxmlformats.org/officeDocument/2006/relationships/hyperlink" Target="https://github.com/soyuztechnologies/Corporate_Full_Stack_Training/blob/master/Day%204/webapp2/manifest.tx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3/view/App.view.txt" TargetMode="External"/><Relationship Id="rId13" Type="http://schemas.openxmlformats.org/officeDocument/2006/relationships/hyperlink" Target="https://github.com/soyuztechnologies/Corporate_Full_Stack_Training/blob/master/Day%204/webapp3/Component.txt" TargetMode="External"/><Relationship Id="rId3" Type="http://schemas.openxmlformats.org/officeDocument/2006/relationships/hyperlink" Target="https://github.com/soyuztechnologies/Corporate_Full_Stack_Training/blob/master/Day%204/webapp3/controller/View2.controller.txt" TargetMode="External"/><Relationship Id="rId7" Type="http://schemas.openxmlformats.org/officeDocument/2006/relationships/hyperlink" Target="https://github.com/soyuztechnologies/Corporate_Full_Stack_Training/blob/master/Day%204/webapp3/models/fruitdata.txt" TargetMode="External"/><Relationship Id="rId12" Type="http://schemas.openxmlformats.org/officeDocument/2006/relationships/hyperlink" Target="https://github.com/soyuztechnologies/Corporate_Full_Stack_Training/blob/master/Day%204/webapp3/view/View2.view.txt" TargetMode="External"/><Relationship Id="rId2" Type="http://schemas.openxmlformats.org/officeDocument/2006/relationships/hyperlink" Target="https://github.com/soyuztechnologies/Corporate_Full_Stack_Training/blob/master/Day%204/webapp3/controller/View1.controller.txt" TargetMode="External"/><Relationship Id="rId16"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3/i18n/i18n.txt" TargetMode="External"/><Relationship Id="rId11" Type="http://schemas.openxmlformats.org/officeDocument/2006/relationships/hyperlink" Target="https://github.com/soyuztechnologies/Corporate_Full_Stack_Training/blob/master/Day%204/webapp3/view/View1.view.txt" TargetMode="External"/><Relationship Id="rId5" Type="http://schemas.openxmlformats.org/officeDocument/2006/relationships/hyperlink" Target="https://github.com/soyuztechnologies/Corporate_Full_Stack_Training/blob/master/Day%204/webapp3/controller/Supplier.controller.txt" TargetMode="External"/><Relationship Id="rId15" Type="http://schemas.openxmlformats.org/officeDocument/2006/relationships/image" Target="../media/image2.png"/><Relationship Id="rId10" Type="http://schemas.openxmlformats.org/officeDocument/2006/relationships/hyperlink" Target="https://github.com/soyuztechnologies/Corporate_Full_Stack_Training/blob/master/Day%204/webapp3/view/Supplier.view.txt" TargetMode="External"/><Relationship Id="rId4" Type="http://schemas.openxmlformats.org/officeDocument/2006/relationships/hyperlink" Target="https://github.com/soyuztechnologies/Corporate_Full_Stack_Training/blob/master/Day%204/webapp3/controller/Avengers.controller.txt" TargetMode="External"/><Relationship Id="rId9" Type="http://schemas.openxmlformats.org/officeDocument/2006/relationships/hyperlink" Target="https://github.com/soyuztechnologies/Corporate_Full_Stack_Training/blob/master/Day%204/webapp3/view/Avengers.view.txt" TargetMode="External"/><Relationship Id="rId14" Type="http://schemas.openxmlformats.org/officeDocument/2006/relationships/hyperlink" Target="https://github.com/soyuztechnologies/Corporate_Full_Stack_Training/blob/master/Day%204/webapp3/manifest.tx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hyperlink" Target="https://sapui5.hana.ondemand.com/#/topic/1b6dcd39a6a74f528b27ddb22f15af0d"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3/manifest.txt" TargetMode="External"/><Relationship Id="rId5" Type="http://schemas.openxmlformats.org/officeDocument/2006/relationships/image" Target="../media/image14.png"/><Relationship Id="rId4" Type="http://schemas.openxmlformats.org/officeDocument/2006/relationships/hyperlink" Target="https://github.com/soyuztechnologies/Corporate_Full_Stack_Training/blob/master/Day%204/webapp3/Component.tx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s://experience.sap.com/fiori-desig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1/view/View2.view.txt" TargetMode="External"/><Relationship Id="rId3" Type="http://schemas.openxmlformats.org/officeDocument/2006/relationships/hyperlink" Target="https://github.com/soyuztechnologies/Corporate_Full_Stack_Training/blob/master/Day%204/webapp1/controller/BaseController.txt" TargetMode="External"/><Relationship Id="rId7" Type="http://schemas.openxmlformats.org/officeDocument/2006/relationships/hyperlink" Target="https://github.com/soyuztechnologies/Corporate_Full_Stack_Training/blob/master/Day%204/webapp1/view/View1.view.txt" TargetMode="External"/><Relationship Id="rId12" Type="http://schemas.openxmlformats.org/officeDocument/2006/relationships/image" Target="../media/image8.jpeg"/><Relationship Id="rId2" Type="http://schemas.openxmlformats.org/officeDocument/2006/relationships/hyperlink" Target="https://github.com/soyuztechnologies/Corporate_Full_Stack_Training/blob/master/Day%204/webapp1/controller/App.controller.txt" TargetMode="External"/><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4/webapp1/view/App.view.txt" TargetMode="External"/><Relationship Id="rId11" Type="http://schemas.openxmlformats.org/officeDocument/2006/relationships/image" Target="../media/image2.png"/><Relationship Id="rId5" Type="http://schemas.openxmlformats.org/officeDocument/2006/relationships/hyperlink" Target="https://github.com/soyuztechnologies/Corporate_Full_Stack_Training/blob/master/Day%204/webapp1/controller/View2.controller.txt" TargetMode="External"/><Relationship Id="rId10" Type="http://schemas.openxmlformats.org/officeDocument/2006/relationships/hyperlink" Target="https://github.com/soyuztechnologies/Corporate_Full_Stack_Training/blob/master/Day%204/webapp1/index.txt" TargetMode="External"/><Relationship Id="rId4" Type="http://schemas.openxmlformats.org/officeDocument/2006/relationships/hyperlink" Target="https://github.com/soyuztechnologies/Corporate_Full_Stack_Training/blob/master/Day%204/webapp1/controller/View1.controller.txt" TargetMode="External"/><Relationship Id="rId9" Type="http://schemas.openxmlformats.org/officeDocument/2006/relationships/hyperlink" Target="https://github.com/soyuztechnologies/Corporate_Full_Stack_Training/blob/master/Day%204/webapp1/Component.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4459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effectLst/>
              </a:rPr>
              <a:t> </a:t>
            </a:r>
            <a:endParaRPr lang="en-US" dirty="0"/>
          </a:p>
        </p:txBody>
      </p:sp>
      <p:sp>
        <p:nvSpPr>
          <p:cNvPr id="4" name="TextBox 3"/>
          <p:cNvSpPr txBox="1"/>
          <p:nvPr/>
        </p:nvSpPr>
        <p:spPr>
          <a:xfrm>
            <a:off x="122712" y="154049"/>
            <a:ext cx="10205643" cy="2369880"/>
          </a:xfrm>
          <a:prstGeom prst="rect">
            <a:avLst/>
          </a:prstGeom>
          <a:noFill/>
        </p:spPr>
        <p:txBody>
          <a:bodyPr wrap="square" rtlCol="0">
            <a:spAutoFit/>
          </a:bodyPr>
          <a:lstStyle/>
          <a:p>
            <a:r>
              <a:rPr lang="en-US" sz="5400" b="1" cap="all" spc="-150" dirty="0">
                <a:solidFill>
                  <a:schemeClr val="accent3"/>
                </a:solidFill>
              </a:rPr>
              <a:t>SAP Full-Stack Developer</a:t>
            </a:r>
          </a:p>
          <a:p>
            <a:r>
              <a:rPr lang="en-US" sz="5400" b="1" cap="all" spc="-150" dirty="0">
                <a:solidFill>
                  <a:schemeClr val="accent3"/>
                </a:solidFill>
              </a:rPr>
              <a:t>Training</a:t>
            </a:r>
          </a:p>
          <a:p>
            <a:r>
              <a:rPr lang="en-US" sz="3600" b="1" cap="all" spc="-150" dirty="0">
                <a:solidFill>
                  <a:schemeClr val="accent3"/>
                </a:solidFill>
              </a:rPr>
              <a:t>ABAP </a:t>
            </a:r>
            <a:r>
              <a:rPr lang="en-US" sz="3600" b="1" spc="-150" dirty="0">
                <a:solidFill>
                  <a:schemeClr val="accent3"/>
                </a:solidFill>
              </a:rPr>
              <a:t>on HANA, UI5 &amp; Fiori, Analytics with OData</a:t>
            </a:r>
            <a:endParaRPr lang="en-US" sz="3600" b="1" cap="all" spc="-150" dirty="0">
              <a:solidFill>
                <a:schemeClr val="accent3"/>
              </a:solidFill>
            </a:endParaRPr>
          </a:p>
        </p:txBody>
      </p:sp>
      <p:sp>
        <p:nvSpPr>
          <p:cNvPr id="5" name="TextBox 4"/>
          <p:cNvSpPr txBox="1"/>
          <p:nvPr/>
        </p:nvSpPr>
        <p:spPr>
          <a:xfrm>
            <a:off x="0" y="3061244"/>
            <a:ext cx="6629399" cy="646331"/>
          </a:xfrm>
          <a:prstGeom prst="rect">
            <a:avLst/>
          </a:prstGeom>
          <a:noFill/>
        </p:spPr>
        <p:txBody>
          <a:bodyPr wrap="square" rtlCol="0">
            <a:spAutoFit/>
          </a:bodyPr>
          <a:lstStyle/>
          <a:p>
            <a:r>
              <a:rPr lang="en-US" sz="3600" spc="-150" dirty="0">
                <a:solidFill>
                  <a:schemeClr val="bg1"/>
                </a:solidFill>
              </a:rPr>
              <a:t>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41165" y="4423252"/>
            <a:ext cx="2309090" cy="2280699"/>
          </a:xfrm>
          <a:prstGeom prst="rect">
            <a:avLst/>
          </a:prstGeom>
        </p:spPr>
      </p:pic>
      <p:sp>
        <p:nvSpPr>
          <p:cNvPr id="8" name="TextBox 7"/>
          <p:cNvSpPr txBox="1"/>
          <p:nvPr/>
        </p:nvSpPr>
        <p:spPr>
          <a:xfrm>
            <a:off x="122712" y="370593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230909" y="116970"/>
            <a:ext cx="10898910" cy="640272"/>
          </a:xfrm>
        </p:spPr>
        <p:txBody>
          <a:bodyPr>
            <a:normAutofit/>
          </a:bodyPr>
          <a:lstStyle/>
          <a:p>
            <a:pPr algn="l"/>
            <a:r>
              <a:rPr lang="en-US" sz="3600" dirty="0">
                <a:latin typeface="Cooper Black" panose="0208090404030B020404" pitchFamily="18" charset="0"/>
              </a:rPr>
              <a:t>What is manifest.json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30909" y="1052802"/>
            <a:ext cx="11369964" cy="5347998"/>
          </a:xfrm>
        </p:spPr>
        <p:txBody>
          <a:bodyPr>
            <a:norm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sp>
        <p:nvSpPr>
          <p:cNvPr id="6" name="Footer Placeholder 45">
            <a:extLst>
              <a:ext uri="{FF2B5EF4-FFF2-40B4-BE49-F238E27FC236}">
                <a16:creationId xmlns:a16="http://schemas.microsoft.com/office/drawing/2014/main" id="{597EEB8C-0E2E-476E-8B29-2FE1C0F86947}"/>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1" name="Picture 10">
            <a:extLst>
              <a:ext uri="{FF2B5EF4-FFF2-40B4-BE49-F238E27FC236}">
                <a16:creationId xmlns:a16="http://schemas.microsoft.com/office/drawing/2014/main" id="{034C0C90-24E3-4860-8064-D670FDC791F1}"/>
              </a:ext>
            </a:extLst>
          </p:cNvPr>
          <p:cNvPicPr>
            <a:picLocks noChangeAspect="1"/>
          </p:cNvPicPr>
          <p:nvPr/>
        </p:nvPicPr>
        <p:blipFill>
          <a:blip r:embed="rId3"/>
          <a:stretch>
            <a:fillRect/>
          </a:stretch>
        </p:blipFill>
        <p:spPr>
          <a:xfrm>
            <a:off x="8530011" y="2538512"/>
            <a:ext cx="3203907" cy="3160321"/>
          </a:xfrm>
          <a:prstGeom prst="rect">
            <a:avLst/>
          </a:prstGeom>
        </p:spPr>
      </p:pic>
    </p:spTree>
    <p:extLst>
      <p:ext uri="{BB962C8B-B14F-4D97-AF65-F5344CB8AC3E}">
        <p14:creationId xmlns:p14="http://schemas.microsoft.com/office/powerpoint/2010/main" val="402887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8000">
              <a:srgbClr val="FBFBFB"/>
            </a:gs>
            <a:gs pos="26000">
              <a:srgbClr val="FCFCFC"/>
            </a:gs>
            <a:gs pos="19000">
              <a:schemeClr val="bg1"/>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40880B36-3F0B-4974-AD49-27087DE8A043}"/>
              </a:ext>
            </a:extLst>
          </p:cNvPr>
          <p:cNvSpPr txBox="1"/>
          <p:nvPr/>
        </p:nvSpPr>
        <p:spPr>
          <a:xfrm>
            <a:off x="233621" y="98741"/>
            <a:ext cx="11002081" cy="646331"/>
          </a:xfrm>
          <a:prstGeom prst="rect">
            <a:avLst/>
          </a:prstGeom>
          <a:noFill/>
        </p:spPr>
        <p:txBody>
          <a:bodyPr wrap="square">
            <a:spAutoFit/>
          </a:bodyPr>
          <a:lstStyle/>
          <a:p>
            <a:r>
              <a:rPr lang="en-US" sz="3600" dirty="0">
                <a:latin typeface="Cooper Black" panose="0208090404030B020404" pitchFamily="18" charset="0"/>
              </a:rPr>
              <a:t>Components of manifest.json </a:t>
            </a:r>
          </a:p>
        </p:txBody>
      </p:sp>
      <p:cxnSp>
        <p:nvCxnSpPr>
          <p:cNvPr id="212" name="Straight Connector 211">
            <a:extLst>
              <a:ext uri="{FF2B5EF4-FFF2-40B4-BE49-F238E27FC236}">
                <a16:creationId xmlns:a16="http://schemas.microsoft.com/office/drawing/2014/main" id="{01722744-6CE0-4FB8-B90C-F90CDEE6B274}"/>
              </a:ext>
            </a:extLst>
          </p:cNvPr>
          <p:cNvCxnSpPr>
            <a:cxnSpLocks/>
            <a:endCxn id="223" idx="1"/>
          </p:cNvCxnSpPr>
          <p:nvPr/>
        </p:nvCxnSpPr>
        <p:spPr>
          <a:xfrm flipV="1">
            <a:off x="3059890" y="1103441"/>
            <a:ext cx="922428" cy="76652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3" name="Oval 25">
            <a:extLst>
              <a:ext uri="{FF2B5EF4-FFF2-40B4-BE49-F238E27FC236}">
                <a16:creationId xmlns:a16="http://schemas.microsoft.com/office/drawing/2014/main" id="{70032862-D7C2-4D83-BAA5-DFBCF5701BA3}"/>
              </a:ext>
            </a:extLst>
          </p:cNvPr>
          <p:cNvSpPr/>
          <p:nvPr/>
        </p:nvSpPr>
        <p:spPr>
          <a:xfrm>
            <a:off x="3090949" y="1898343"/>
            <a:ext cx="1423736" cy="2830129"/>
          </a:xfrm>
          <a:custGeom>
            <a:avLst/>
            <a:gdLst>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0 w 4850078"/>
              <a:gd name="connsiteY4" fmla="*/ 242503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91440 w 4850078"/>
              <a:gd name="connsiteY4" fmla="*/ 251647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0" fmla="*/ 0 w 2425039"/>
              <a:gd name="connsiteY0" fmla="*/ 0 h 4850078"/>
              <a:gd name="connsiteX1" fmla="*/ 2425039 w 2425039"/>
              <a:gd name="connsiteY1" fmla="*/ 2425039 h 4850078"/>
              <a:gd name="connsiteX2" fmla="*/ 0 w 2425039"/>
              <a:gd name="connsiteY2" fmla="*/ 4850078 h 4850078"/>
            </a:gdLst>
            <a:ahLst/>
            <a:cxnLst>
              <a:cxn ang="0">
                <a:pos x="connsiteX0" y="connsiteY0"/>
              </a:cxn>
              <a:cxn ang="0">
                <a:pos x="connsiteX1" y="connsiteY1"/>
              </a:cxn>
              <a:cxn ang="0">
                <a:pos x="connsiteX2" y="connsiteY2"/>
              </a:cxn>
            </a:cxnLst>
            <a:rect l="l" t="t" r="r" b="b"/>
            <a:pathLst>
              <a:path w="2425039" h="4850078">
                <a:moveTo>
                  <a:pt x="0" y="0"/>
                </a:moveTo>
                <a:cubicBezTo>
                  <a:pt x="1339312" y="0"/>
                  <a:pt x="2425039" y="1085727"/>
                  <a:pt x="2425039" y="2425039"/>
                </a:cubicBezTo>
                <a:cubicBezTo>
                  <a:pt x="2425039" y="3764351"/>
                  <a:pt x="1339312" y="4850078"/>
                  <a:pt x="0" y="4850078"/>
                </a:cubicBezTo>
              </a:path>
            </a:pathLst>
          </a:custGeom>
          <a:gradFill>
            <a:gsLst>
              <a:gs pos="19000">
                <a:schemeClr val="bg1"/>
              </a:gs>
              <a:gs pos="100000">
                <a:schemeClr val="bg1">
                  <a:lumMod val="95000"/>
                </a:schemeClr>
              </a:gs>
            </a:gsLst>
            <a:lin ang="5400000" scaled="1"/>
          </a:gradFill>
          <a:ln w="25400" cap="rnd">
            <a:solidFill>
              <a:schemeClr val="tx1">
                <a:lumMod val="95000"/>
                <a:lumOff val="5000"/>
              </a:schemeClr>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4" name="Oval 213">
            <a:extLst>
              <a:ext uri="{FF2B5EF4-FFF2-40B4-BE49-F238E27FC236}">
                <a16:creationId xmlns:a16="http://schemas.microsoft.com/office/drawing/2014/main" id="{1C6B305B-DAC1-40A5-B706-B4BD3D9A0838}"/>
              </a:ext>
            </a:extLst>
          </p:cNvPr>
          <p:cNvSpPr/>
          <p:nvPr/>
        </p:nvSpPr>
        <p:spPr>
          <a:xfrm>
            <a:off x="3059887" y="1866569"/>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5" name="Oval 214">
            <a:extLst>
              <a:ext uri="{FF2B5EF4-FFF2-40B4-BE49-F238E27FC236}">
                <a16:creationId xmlns:a16="http://schemas.microsoft.com/office/drawing/2014/main" id="{7808F3FB-8420-4ED3-9900-CB09325E7247}"/>
              </a:ext>
            </a:extLst>
          </p:cNvPr>
          <p:cNvSpPr/>
          <p:nvPr/>
        </p:nvSpPr>
        <p:spPr>
          <a:xfrm>
            <a:off x="3059887" y="6059378"/>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3" name="Rectangle: Rounded Corners 222">
            <a:extLst>
              <a:ext uri="{FF2B5EF4-FFF2-40B4-BE49-F238E27FC236}">
                <a16:creationId xmlns:a16="http://schemas.microsoft.com/office/drawing/2014/main" id="{69EE2480-D704-44E6-B0D1-7B2C27653F32}"/>
              </a:ext>
            </a:extLst>
          </p:cNvPr>
          <p:cNvSpPr/>
          <p:nvPr/>
        </p:nvSpPr>
        <p:spPr>
          <a:xfrm>
            <a:off x="3982318" y="867489"/>
            <a:ext cx="3157533" cy="4719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4" name="Oval 223">
            <a:extLst>
              <a:ext uri="{FF2B5EF4-FFF2-40B4-BE49-F238E27FC236}">
                <a16:creationId xmlns:a16="http://schemas.microsoft.com/office/drawing/2014/main" id="{313839E6-1641-4EA1-A857-746F9E600CCE}"/>
              </a:ext>
            </a:extLst>
          </p:cNvPr>
          <p:cNvSpPr/>
          <p:nvPr/>
        </p:nvSpPr>
        <p:spPr>
          <a:xfrm>
            <a:off x="3645744" y="95760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3"/>
                </a:solidFill>
              </a:rPr>
              <a:t>01</a:t>
            </a:r>
          </a:p>
        </p:txBody>
      </p:sp>
      <p:sp>
        <p:nvSpPr>
          <p:cNvPr id="225" name="Rectangle 224">
            <a:extLst>
              <a:ext uri="{FF2B5EF4-FFF2-40B4-BE49-F238E27FC236}">
                <a16:creationId xmlns:a16="http://schemas.microsoft.com/office/drawing/2014/main" id="{A285E610-798F-4833-90C0-8DE6EBEBFEC5}"/>
              </a:ext>
            </a:extLst>
          </p:cNvPr>
          <p:cNvSpPr/>
          <p:nvPr/>
        </p:nvSpPr>
        <p:spPr>
          <a:xfrm>
            <a:off x="4670754" y="954150"/>
            <a:ext cx="2338501" cy="278124"/>
          </a:xfrm>
          <a:prstGeom prst="rect">
            <a:avLst/>
          </a:prstGeom>
        </p:spPr>
        <p:txBody>
          <a:bodyPr wrap="square" lIns="0" tIns="0" rIns="0" bIns="0" anchor="ctr">
            <a:spAutoFit/>
          </a:bodyPr>
          <a:lstStyle/>
          <a:p>
            <a:pPr>
              <a:lnSpc>
                <a:spcPct val="11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Models</a:t>
            </a:r>
          </a:p>
        </p:txBody>
      </p:sp>
      <p:sp>
        <p:nvSpPr>
          <p:cNvPr id="226" name="Rectangle: Rounded Corners 225">
            <a:extLst>
              <a:ext uri="{FF2B5EF4-FFF2-40B4-BE49-F238E27FC236}">
                <a16:creationId xmlns:a16="http://schemas.microsoft.com/office/drawing/2014/main" id="{7C10431B-7360-4863-A4D1-5D7E017049F5}"/>
              </a:ext>
            </a:extLst>
          </p:cNvPr>
          <p:cNvSpPr/>
          <p:nvPr/>
        </p:nvSpPr>
        <p:spPr>
          <a:xfrm>
            <a:off x="3933491" y="6328205"/>
            <a:ext cx="3157533" cy="47190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7" name="Oval 226">
            <a:extLst>
              <a:ext uri="{FF2B5EF4-FFF2-40B4-BE49-F238E27FC236}">
                <a16:creationId xmlns:a16="http://schemas.microsoft.com/office/drawing/2014/main" id="{22D7B6EA-E7D0-42F6-9C65-964BF7D5A8B4}"/>
              </a:ext>
            </a:extLst>
          </p:cNvPr>
          <p:cNvSpPr/>
          <p:nvPr/>
        </p:nvSpPr>
        <p:spPr>
          <a:xfrm>
            <a:off x="3690367" y="6303953"/>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rgbClr val="FFC000"/>
                </a:solidFill>
              </a:rPr>
              <a:t>07</a:t>
            </a:r>
          </a:p>
        </p:txBody>
      </p:sp>
      <p:sp>
        <p:nvSpPr>
          <p:cNvPr id="228" name="Rectangle 227">
            <a:extLst>
              <a:ext uri="{FF2B5EF4-FFF2-40B4-BE49-F238E27FC236}">
                <a16:creationId xmlns:a16="http://schemas.microsoft.com/office/drawing/2014/main" id="{0F198EA9-8090-49E2-B82B-FF82B2A5D210}"/>
              </a:ext>
            </a:extLst>
          </p:cNvPr>
          <p:cNvSpPr/>
          <p:nvPr/>
        </p:nvSpPr>
        <p:spPr>
          <a:xfrm>
            <a:off x="4240348" y="6412371"/>
            <a:ext cx="2338501" cy="279117"/>
          </a:xfrm>
          <a:prstGeom prst="rect">
            <a:avLst/>
          </a:prstGeom>
        </p:spPr>
        <p:txBody>
          <a:bodyPr wrap="square" lIns="0" tIns="0" rIns="0" bIns="0" anchor="ctr">
            <a:spAutoFit/>
          </a:bodyPr>
          <a:lstStyle/>
          <a:p>
            <a:pPr>
              <a:lnSpc>
                <a:spcPct val="110000"/>
              </a:lnSpc>
            </a:pPr>
            <a:r>
              <a:rPr lang="en-US" dirty="0">
                <a:solidFill>
                  <a:schemeClr val="bg1"/>
                </a:solidFill>
              </a:rPr>
              <a:t>Dependencies &amp; Version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9" name="Rectangle: Rounded Corners 228">
            <a:extLst>
              <a:ext uri="{FF2B5EF4-FFF2-40B4-BE49-F238E27FC236}">
                <a16:creationId xmlns:a16="http://schemas.microsoft.com/office/drawing/2014/main" id="{554F77FE-1ADE-4A66-A219-28621F290ABF}"/>
              </a:ext>
            </a:extLst>
          </p:cNvPr>
          <p:cNvSpPr/>
          <p:nvPr/>
        </p:nvSpPr>
        <p:spPr>
          <a:xfrm>
            <a:off x="4188122" y="1575712"/>
            <a:ext cx="3157533" cy="471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0" name="Oval 229">
            <a:extLst>
              <a:ext uri="{FF2B5EF4-FFF2-40B4-BE49-F238E27FC236}">
                <a16:creationId xmlns:a16="http://schemas.microsoft.com/office/drawing/2014/main" id="{169FC22D-BF6A-4C7E-BFB1-E46C495F5AD5}"/>
              </a:ext>
            </a:extLst>
          </p:cNvPr>
          <p:cNvSpPr/>
          <p:nvPr/>
        </p:nvSpPr>
        <p:spPr>
          <a:xfrm>
            <a:off x="3989902" y="1544642"/>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02</a:t>
            </a:r>
          </a:p>
        </p:txBody>
      </p:sp>
      <p:sp>
        <p:nvSpPr>
          <p:cNvPr id="232" name="Rectangle: Rounded Corners 231">
            <a:extLst>
              <a:ext uri="{FF2B5EF4-FFF2-40B4-BE49-F238E27FC236}">
                <a16:creationId xmlns:a16="http://schemas.microsoft.com/office/drawing/2014/main" id="{6D2D3A2B-D382-4645-8A3E-217DC39153FC}"/>
              </a:ext>
            </a:extLst>
          </p:cNvPr>
          <p:cNvSpPr/>
          <p:nvPr/>
        </p:nvSpPr>
        <p:spPr>
          <a:xfrm>
            <a:off x="4470244" y="5666599"/>
            <a:ext cx="3157533" cy="471904"/>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3" name="Oval 232">
            <a:extLst>
              <a:ext uri="{FF2B5EF4-FFF2-40B4-BE49-F238E27FC236}">
                <a16:creationId xmlns:a16="http://schemas.microsoft.com/office/drawing/2014/main" id="{A189D858-88CB-44DD-BF8C-D94A115D527E}"/>
              </a:ext>
            </a:extLst>
          </p:cNvPr>
          <p:cNvSpPr/>
          <p:nvPr/>
        </p:nvSpPr>
        <p:spPr>
          <a:xfrm>
            <a:off x="4159548" y="567262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bg2">
                    <a:lumMod val="50000"/>
                  </a:schemeClr>
                </a:solidFill>
              </a:rPr>
              <a:t>06</a:t>
            </a:r>
          </a:p>
        </p:txBody>
      </p:sp>
      <p:sp>
        <p:nvSpPr>
          <p:cNvPr id="234" name="Rectangle 233">
            <a:extLst>
              <a:ext uri="{FF2B5EF4-FFF2-40B4-BE49-F238E27FC236}">
                <a16:creationId xmlns:a16="http://schemas.microsoft.com/office/drawing/2014/main" id="{FB8E2D63-8898-4018-923F-8F004D0D3A62}"/>
              </a:ext>
            </a:extLst>
          </p:cNvPr>
          <p:cNvSpPr/>
          <p:nvPr/>
        </p:nvSpPr>
        <p:spPr>
          <a:xfrm>
            <a:off x="5400772" y="5115869"/>
            <a:ext cx="2338501" cy="311528"/>
          </a:xfrm>
          <a:prstGeom prst="rect">
            <a:avLst/>
          </a:prstGeom>
        </p:spPr>
        <p:txBody>
          <a:bodyPr wrap="square" lIns="0" tIns="0" rIns="0" bIns="0" anchor="ctr">
            <a:spAutoFit/>
          </a:bodyPr>
          <a:lstStyle/>
          <a:p>
            <a:pPr>
              <a:lnSpc>
                <a:spcPct val="110000"/>
              </a:lnSpc>
            </a:pPr>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235" name="Rectangle: Rounded Corners 234">
            <a:extLst>
              <a:ext uri="{FF2B5EF4-FFF2-40B4-BE49-F238E27FC236}">
                <a16:creationId xmlns:a16="http://schemas.microsoft.com/office/drawing/2014/main" id="{E695B28F-B075-479E-945C-114957650997}"/>
              </a:ext>
            </a:extLst>
          </p:cNvPr>
          <p:cNvSpPr/>
          <p:nvPr/>
        </p:nvSpPr>
        <p:spPr>
          <a:xfrm>
            <a:off x="5189038" y="3574091"/>
            <a:ext cx="3157533" cy="47190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a:extLst>
              <a:ext uri="{FF2B5EF4-FFF2-40B4-BE49-F238E27FC236}">
                <a16:creationId xmlns:a16="http://schemas.microsoft.com/office/drawing/2014/main" id="{47F28F16-B7E0-4719-B210-FCD20F7574CB}"/>
              </a:ext>
            </a:extLst>
          </p:cNvPr>
          <p:cNvSpPr/>
          <p:nvPr/>
        </p:nvSpPr>
        <p:spPr>
          <a:xfrm>
            <a:off x="4846501" y="3573817"/>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05</a:t>
            </a:r>
          </a:p>
        </p:txBody>
      </p:sp>
      <p:sp>
        <p:nvSpPr>
          <p:cNvPr id="237" name="Rectangle 236">
            <a:extLst>
              <a:ext uri="{FF2B5EF4-FFF2-40B4-BE49-F238E27FC236}">
                <a16:creationId xmlns:a16="http://schemas.microsoft.com/office/drawing/2014/main" id="{485FB603-B174-4244-9BAB-71707B45FFE7}"/>
              </a:ext>
            </a:extLst>
          </p:cNvPr>
          <p:cNvSpPr/>
          <p:nvPr/>
        </p:nvSpPr>
        <p:spPr>
          <a:xfrm>
            <a:off x="5649383" y="3692116"/>
            <a:ext cx="2338501" cy="267355"/>
          </a:xfrm>
          <a:prstGeom prst="rect">
            <a:avLst/>
          </a:prstGeom>
        </p:spPr>
        <p:txBody>
          <a:bodyPr wrap="square" lIns="0" tIns="0" rIns="0" bIns="0" anchor="ctr">
            <a:spAutoFit/>
          </a:bodyPr>
          <a:lstStyle/>
          <a:p>
            <a:r>
              <a:rPr lang="en-US" dirty="0">
                <a:solidFill>
                  <a:schemeClr val="bg1"/>
                </a:solidFill>
              </a:rPr>
              <a:t>Navigation</a:t>
            </a:r>
          </a:p>
        </p:txBody>
      </p:sp>
      <p:sp>
        <p:nvSpPr>
          <p:cNvPr id="238" name="Rectangle: Rounded Corners 237">
            <a:extLst>
              <a:ext uri="{FF2B5EF4-FFF2-40B4-BE49-F238E27FC236}">
                <a16:creationId xmlns:a16="http://schemas.microsoft.com/office/drawing/2014/main" id="{64778427-65BA-4DE1-BE5B-57B9F99CE59A}"/>
              </a:ext>
            </a:extLst>
          </p:cNvPr>
          <p:cNvSpPr/>
          <p:nvPr/>
        </p:nvSpPr>
        <p:spPr>
          <a:xfrm>
            <a:off x="4528625" y="2190536"/>
            <a:ext cx="3157533" cy="4719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a:extLst>
              <a:ext uri="{FF2B5EF4-FFF2-40B4-BE49-F238E27FC236}">
                <a16:creationId xmlns:a16="http://schemas.microsoft.com/office/drawing/2014/main" id="{8CC472D3-94FB-43C4-9DDB-7F9ADA5A3D7C}"/>
              </a:ext>
            </a:extLst>
          </p:cNvPr>
          <p:cNvSpPr/>
          <p:nvPr/>
        </p:nvSpPr>
        <p:spPr>
          <a:xfrm>
            <a:off x="4386889" y="2161681"/>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5"/>
                </a:solidFill>
              </a:rPr>
              <a:t>03</a:t>
            </a:r>
          </a:p>
        </p:txBody>
      </p:sp>
      <p:sp>
        <p:nvSpPr>
          <p:cNvPr id="241" name="Rectangle: Rounded Corners 240">
            <a:extLst>
              <a:ext uri="{FF2B5EF4-FFF2-40B4-BE49-F238E27FC236}">
                <a16:creationId xmlns:a16="http://schemas.microsoft.com/office/drawing/2014/main" id="{4BBF4E5A-717F-4965-A7A0-EC1F803164B5}"/>
              </a:ext>
            </a:extLst>
          </p:cNvPr>
          <p:cNvSpPr/>
          <p:nvPr/>
        </p:nvSpPr>
        <p:spPr>
          <a:xfrm>
            <a:off x="4925965" y="2881375"/>
            <a:ext cx="3157533" cy="47190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2" name="Oval 241">
            <a:extLst>
              <a:ext uri="{FF2B5EF4-FFF2-40B4-BE49-F238E27FC236}">
                <a16:creationId xmlns:a16="http://schemas.microsoft.com/office/drawing/2014/main" id="{5EF135CC-09B8-4780-9B6C-5E00AE93F421}"/>
              </a:ext>
            </a:extLst>
          </p:cNvPr>
          <p:cNvSpPr/>
          <p:nvPr/>
        </p:nvSpPr>
        <p:spPr>
          <a:xfrm>
            <a:off x="4751171" y="288174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4"/>
                </a:solidFill>
              </a:rPr>
              <a:t>04</a:t>
            </a:r>
          </a:p>
        </p:txBody>
      </p:sp>
      <p:cxnSp>
        <p:nvCxnSpPr>
          <p:cNvPr id="244" name="Straight Connector 243">
            <a:extLst>
              <a:ext uri="{FF2B5EF4-FFF2-40B4-BE49-F238E27FC236}">
                <a16:creationId xmlns:a16="http://schemas.microsoft.com/office/drawing/2014/main" id="{26066BDE-EC90-43E5-B8FB-3B328BAC18BD}"/>
              </a:ext>
            </a:extLst>
          </p:cNvPr>
          <p:cNvCxnSpPr>
            <a:cxnSpLocks/>
          </p:cNvCxnSpPr>
          <p:nvPr/>
        </p:nvCxnSpPr>
        <p:spPr>
          <a:xfrm flipV="1">
            <a:off x="3521101" y="1824938"/>
            <a:ext cx="418987" cy="26933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68E3C5E-2D34-411B-B67F-E5F97457E0D0}"/>
              </a:ext>
            </a:extLst>
          </p:cNvPr>
          <p:cNvCxnSpPr>
            <a:cxnSpLocks/>
            <a:endCxn id="239" idx="2"/>
          </p:cNvCxnSpPr>
          <p:nvPr/>
        </p:nvCxnSpPr>
        <p:spPr>
          <a:xfrm flipV="1">
            <a:off x="4284767" y="2392039"/>
            <a:ext cx="102122" cy="2988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A01568-C551-48D9-B8C0-678C274AFD67}"/>
              </a:ext>
            </a:extLst>
          </p:cNvPr>
          <p:cNvCxnSpPr>
            <a:cxnSpLocks/>
            <a:endCxn id="242" idx="2"/>
          </p:cNvCxnSpPr>
          <p:nvPr/>
        </p:nvCxnSpPr>
        <p:spPr>
          <a:xfrm>
            <a:off x="4578422" y="3076680"/>
            <a:ext cx="172749" cy="3541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63F949B-5767-4C5B-8859-81C1CBED776F}"/>
              </a:ext>
            </a:extLst>
          </p:cNvPr>
          <p:cNvCxnSpPr>
            <a:cxnSpLocks/>
          </p:cNvCxnSpPr>
          <p:nvPr/>
        </p:nvCxnSpPr>
        <p:spPr>
          <a:xfrm>
            <a:off x="4645509" y="3722126"/>
            <a:ext cx="268686" cy="72281"/>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9C5BB3A-9108-4AC4-985A-48AF68476AF3}"/>
              </a:ext>
            </a:extLst>
          </p:cNvPr>
          <p:cNvCxnSpPr>
            <a:cxnSpLocks/>
            <a:endCxn id="233" idx="1"/>
          </p:cNvCxnSpPr>
          <p:nvPr/>
        </p:nvCxnSpPr>
        <p:spPr>
          <a:xfrm>
            <a:off x="3524137" y="4769747"/>
            <a:ext cx="703294" cy="97035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B7985C-22E2-4894-9D5A-5BC74EE8B81C}"/>
              </a:ext>
            </a:extLst>
          </p:cNvPr>
          <p:cNvCxnSpPr>
            <a:cxnSpLocks/>
            <a:stCxn id="251" idx="4"/>
            <a:endCxn id="227" idx="1"/>
          </p:cNvCxnSpPr>
          <p:nvPr/>
        </p:nvCxnSpPr>
        <p:spPr>
          <a:xfrm>
            <a:off x="3073312" y="4747386"/>
            <a:ext cx="684938" cy="1624037"/>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0CB50CC0-3DDC-4EE7-B833-F157E4EDC894}"/>
              </a:ext>
            </a:extLst>
          </p:cNvPr>
          <p:cNvSpPr/>
          <p:nvPr/>
        </p:nvSpPr>
        <p:spPr>
          <a:xfrm>
            <a:off x="3074965" y="1839307"/>
            <a:ext cx="101998" cy="101377"/>
          </a:xfrm>
          <a:prstGeom prst="ellipse">
            <a:avLst/>
          </a:prstGeom>
          <a:solidFill>
            <a:schemeClr val="accent3"/>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1" name="Oval 250">
            <a:extLst>
              <a:ext uri="{FF2B5EF4-FFF2-40B4-BE49-F238E27FC236}">
                <a16:creationId xmlns:a16="http://schemas.microsoft.com/office/drawing/2014/main" id="{D88C7348-05B5-468A-84F2-217B1687F092}"/>
              </a:ext>
            </a:extLst>
          </p:cNvPr>
          <p:cNvSpPr/>
          <p:nvPr/>
        </p:nvSpPr>
        <p:spPr>
          <a:xfrm>
            <a:off x="3022313" y="4646009"/>
            <a:ext cx="101998"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2" name="Oval 251">
            <a:extLst>
              <a:ext uri="{FF2B5EF4-FFF2-40B4-BE49-F238E27FC236}">
                <a16:creationId xmlns:a16="http://schemas.microsoft.com/office/drawing/2014/main" id="{10EE15C4-0E05-45C3-BC7E-99646B006ED3}"/>
              </a:ext>
            </a:extLst>
          </p:cNvPr>
          <p:cNvSpPr/>
          <p:nvPr/>
        </p:nvSpPr>
        <p:spPr>
          <a:xfrm>
            <a:off x="4476815" y="3058846"/>
            <a:ext cx="101998" cy="101377"/>
          </a:xfrm>
          <a:prstGeom prst="ellipse">
            <a:avLst/>
          </a:prstGeom>
          <a:solidFill>
            <a:schemeClr val="accent4"/>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252">
            <a:extLst>
              <a:ext uri="{FF2B5EF4-FFF2-40B4-BE49-F238E27FC236}">
                <a16:creationId xmlns:a16="http://schemas.microsoft.com/office/drawing/2014/main" id="{070D01E2-A49B-432C-AC7F-3D306785C7AC}"/>
              </a:ext>
            </a:extLst>
          </p:cNvPr>
          <p:cNvSpPr/>
          <p:nvPr/>
        </p:nvSpPr>
        <p:spPr>
          <a:xfrm>
            <a:off x="3637850" y="1998949"/>
            <a:ext cx="101998" cy="101377"/>
          </a:xfrm>
          <a:prstGeom prst="ellipse">
            <a:avLst/>
          </a:prstGeom>
          <a:solidFill>
            <a:schemeClr val="accent2"/>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253">
            <a:extLst>
              <a:ext uri="{FF2B5EF4-FFF2-40B4-BE49-F238E27FC236}">
                <a16:creationId xmlns:a16="http://schemas.microsoft.com/office/drawing/2014/main" id="{A0B06EE8-9586-4664-9C68-E4544B7D01E6}"/>
              </a:ext>
            </a:extLst>
          </p:cNvPr>
          <p:cNvSpPr/>
          <p:nvPr/>
        </p:nvSpPr>
        <p:spPr>
          <a:xfrm>
            <a:off x="3433636" y="4624516"/>
            <a:ext cx="101998" cy="101377"/>
          </a:xfrm>
          <a:prstGeom prst="ellipse">
            <a:avLst/>
          </a:prstGeom>
          <a:solidFill>
            <a:schemeClr val="bg2">
              <a:lumMod val="5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Oval 254">
            <a:extLst>
              <a:ext uri="{FF2B5EF4-FFF2-40B4-BE49-F238E27FC236}">
                <a16:creationId xmlns:a16="http://schemas.microsoft.com/office/drawing/2014/main" id="{71C078DF-EE0A-466C-ADEA-D109E5612D28}"/>
              </a:ext>
            </a:extLst>
          </p:cNvPr>
          <p:cNvSpPr/>
          <p:nvPr/>
        </p:nvSpPr>
        <p:spPr>
          <a:xfrm>
            <a:off x="4411693" y="3642307"/>
            <a:ext cx="101998" cy="101377"/>
          </a:xfrm>
          <a:prstGeom prst="ellipse">
            <a:avLst/>
          </a:prstGeom>
          <a:solidFill>
            <a:schemeClr val="accent6"/>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6" name="Oval 255">
            <a:extLst>
              <a:ext uri="{FF2B5EF4-FFF2-40B4-BE49-F238E27FC236}">
                <a16:creationId xmlns:a16="http://schemas.microsoft.com/office/drawing/2014/main" id="{3A85C500-24B4-488A-8EE4-311F317E689B}"/>
              </a:ext>
            </a:extLst>
          </p:cNvPr>
          <p:cNvSpPr/>
          <p:nvPr/>
        </p:nvSpPr>
        <p:spPr>
          <a:xfrm>
            <a:off x="4121142" y="2400489"/>
            <a:ext cx="101998" cy="101377"/>
          </a:xfrm>
          <a:prstGeom prst="ellipse">
            <a:avLst/>
          </a:prstGeom>
          <a:solidFill>
            <a:schemeClr val="accent5"/>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12">
            <a:extLst>
              <a:ext uri="{FF2B5EF4-FFF2-40B4-BE49-F238E27FC236}">
                <a16:creationId xmlns:a16="http://schemas.microsoft.com/office/drawing/2014/main" id="{B8A74B6E-8A3A-4093-BC4D-9439C90874D6}"/>
              </a:ext>
            </a:extLst>
          </p:cNvPr>
          <p:cNvSpPr>
            <a:spLocks noChangeArrowheads="1"/>
          </p:cNvSpPr>
          <p:nvPr/>
        </p:nvSpPr>
        <p:spPr bwMode="auto">
          <a:xfrm>
            <a:off x="1535579" y="2276966"/>
            <a:ext cx="2222242" cy="1845089"/>
          </a:xfrm>
          <a:prstGeom prst="ellipse">
            <a:avLst/>
          </a:prstGeom>
          <a:solidFill>
            <a:schemeClr val="accent1">
              <a:lumMod val="40000"/>
              <a:lumOff val="60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Components</a:t>
            </a:r>
          </a:p>
        </p:txBody>
      </p:sp>
      <p:sp>
        <p:nvSpPr>
          <p:cNvPr id="258" name="Rectangle: Rounded Corners 257">
            <a:extLst>
              <a:ext uri="{FF2B5EF4-FFF2-40B4-BE49-F238E27FC236}">
                <a16:creationId xmlns:a16="http://schemas.microsoft.com/office/drawing/2014/main" id="{58EE6635-AF62-4303-8E03-26EF0E654371}"/>
              </a:ext>
            </a:extLst>
          </p:cNvPr>
          <p:cNvSpPr/>
          <p:nvPr/>
        </p:nvSpPr>
        <p:spPr>
          <a:xfrm>
            <a:off x="4751172" y="4946047"/>
            <a:ext cx="3157533" cy="471904"/>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0" name="Oval 259">
            <a:extLst>
              <a:ext uri="{FF2B5EF4-FFF2-40B4-BE49-F238E27FC236}">
                <a16:creationId xmlns:a16="http://schemas.microsoft.com/office/drawing/2014/main" id="{876DF313-002C-4C01-8FFD-6874C8535785}"/>
              </a:ext>
            </a:extLst>
          </p:cNvPr>
          <p:cNvSpPr/>
          <p:nvPr/>
        </p:nvSpPr>
        <p:spPr>
          <a:xfrm>
            <a:off x="4070143" y="4221929"/>
            <a:ext cx="101998" cy="101377"/>
          </a:xfrm>
          <a:prstGeom prst="ellipse">
            <a:avLst/>
          </a:prstGeom>
          <a:solidFill>
            <a:schemeClr val="accent1">
              <a:lumMod val="75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Rectangle: Rounded Corners 267">
            <a:extLst>
              <a:ext uri="{FF2B5EF4-FFF2-40B4-BE49-F238E27FC236}">
                <a16:creationId xmlns:a16="http://schemas.microsoft.com/office/drawing/2014/main" id="{3CD69321-026C-4829-B97A-E8A5FD706E19}"/>
              </a:ext>
            </a:extLst>
          </p:cNvPr>
          <p:cNvSpPr/>
          <p:nvPr/>
        </p:nvSpPr>
        <p:spPr>
          <a:xfrm>
            <a:off x="5189039" y="4284139"/>
            <a:ext cx="3157533" cy="47190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268">
            <a:extLst>
              <a:ext uri="{FF2B5EF4-FFF2-40B4-BE49-F238E27FC236}">
                <a16:creationId xmlns:a16="http://schemas.microsoft.com/office/drawing/2014/main" id="{DFB55FD2-3731-45C4-BBF2-FEDE4BC12FAF}"/>
              </a:ext>
            </a:extLst>
          </p:cNvPr>
          <p:cNvSpPr/>
          <p:nvPr/>
        </p:nvSpPr>
        <p:spPr>
          <a:xfrm>
            <a:off x="4817904" y="429241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75000"/>
                  </a:schemeClr>
                </a:solidFill>
              </a:rPr>
              <a:t>06</a:t>
            </a:r>
          </a:p>
        </p:txBody>
      </p:sp>
      <p:sp>
        <p:nvSpPr>
          <p:cNvPr id="270" name="Rectangle 269">
            <a:extLst>
              <a:ext uri="{FF2B5EF4-FFF2-40B4-BE49-F238E27FC236}">
                <a16:creationId xmlns:a16="http://schemas.microsoft.com/office/drawing/2014/main" id="{25DA0DD3-1E62-4FBC-A9B9-D3186ABF1AAD}"/>
              </a:ext>
            </a:extLst>
          </p:cNvPr>
          <p:cNvSpPr/>
          <p:nvPr/>
        </p:nvSpPr>
        <p:spPr>
          <a:xfrm>
            <a:off x="5608471" y="4377664"/>
            <a:ext cx="2470077" cy="279117"/>
          </a:xfrm>
          <a:prstGeom prst="rect">
            <a:avLst/>
          </a:prstGeom>
        </p:spPr>
        <p:txBody>
          <a:bodyPr wrap="square" lIns="0" tIns="0" rIns="0" bIns="0" anchor="ctr">
            <a:spAutoFit/>
          </a:bodyPr>
          <a:lstStyle/>
          <a:p>
            <a:pPr>
              <a:lnSpc>
                <a:spcPct val="110000"/>
              </a:lnSpc>
            </a:pPr>
            <a:r>
              <a:rPr lang="en-US" dirty="0">
                <a:solidFill>
                  <a:schemeClr val="bg1"/>
                </a:solidFill>
              </a:rPr>
              <a:t>Themes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1" name="Straight Connector 270">
            <a:extLst>
              <a:ext uri="{FF2B5EF4-FFF2-40B4-BE49-F238E27FC236}">
                <a16:creationId xmlns:a16="http://schemas.microsoft.com/office/drawing/2014/main" id="{29D02453-421E-4ED1-845C-66FC8901F481}"/>
              </a:ext>
            </a:extLst>
          </p:cNvPr>
          <p:cNvCxnSpPr>
            <a:cxnSpLocks/>
            <a:stCxn id="260" idx="6"/>
            <a:endCxn id="269" idx="2"/>
          </p:cNvCxnSpPr>
          <p:nvPr/>
        </p:nvCxnSpPr>
        <p:spPr>
          <a:xfrm>
            <a:off x="4172141" y="4272618"/>
            <a:ext cx="645763" cy="250159"/>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D87F9359-3909-4420-9F05-4BADA1FB5765}"/>
              </a:ext>
            </a:extLst>
          </p:cNvPr>
          <p:cNvSpPr/>
          <p:nvPr/>
        </p:nvSpPr>
        <p:spPr>
          <a:xfrm>
            <a:off x="4572299" y="4934685"/>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60000"/>
                    <a:lumOff val="40000"/>
                  </a:schemeClr>
                </a:solidFill>
              </a:rPr>
              <a:t>07</a:t>
            </a:r>
          </a:p>
        </p:txBody>
      </p:sp>
      <p:cxnSp>
        <p:nvCxnSpPr>
          <p:cNvPr id="273" name="Straight Connector 272">
            <a:extLst>
              <a:ext uri="{FF2B5EF4-FFF2-40B4-BE49-F238E27FC236}">
                <a16:creationId xmlns:a16="http://schemas.microsoft.com/office/drawing/2014/main" id="{52165896-ED82-475A-8C72-2FBE77EA98DF}"/>
              </a:ext>
            </a:extLst>
          </p:cNvPr>
          <p:cNvCxnSpPr>
            <a:cxnSpLocks/>
            <a:stCxn id="274" idx="2"/>
            <a:endCxn id="272" idx="1"/>
          </p:cNvCxnSpPr>
          <p:nvPr/>
        </p:nvCxnSpPr>
        <p:spPr>
          <a:xfrm>
            <a:off x="3880284" y="4517221"/>
            <a:ext cx="759898" cy="484934"/>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1E72A9C6-CEF9-4175-9840-DEC324DFE39A}"/>
              </a:ext>
            </a:extLst>
          </p:cNvPr>
          <p:cNvSpPr/>
          <p:nvPr/>
        </p:nvSpPr>
        <p:spPr>
          <a:xfrm flipH="1" flipV="1">
            <a:off x="3778287" y="4466533"/>
            <a:ext cx="101997"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5" name="Rectangle 274">
            <a:extLst>
              <a:ext uri="{FF2B5EF4-FFF2-40B4-BE49-F238E27FC236}">
                <a16:creationId xmlns:a16="http://schemas.microsoft.com/office/drawing/2014/main" id="{CB99D186-6FA9-4AB7-A812-6415049E668D}"/>
              </a:ext>
            </a:extLst>
          </p:cNvPr>
          <p:cNvSpPr/>
          <p:nvPr/>
        </p:nvSpPr>
        <p:spPr>
          <a:xfrm>
            <a:off x="4986026" y="5765359"/>
            <a:ext cx="2338501" cy="267355"/>
          </a:xfrm>
          <a:prstGeom prst="rect">
            <a:avLst/>
          </a:prstGeom>
        </p:spPr>
        <p:txBody>
          <a:bodyPr wrap="square" lIns="0" tIns="0" rIns="0" bIns="0" anchor="ctr">
            <a:spAutoFit/>
          </a:bodyPr>
          <a:lstStyle/>
          <a:p>
            <a:r>
              <a:rPr lang="en-US" dirty="0">
                <a:solidFill>
                  <a:schemeClr val="bg1"/>
                </a:solidFill>
              </a:rPr>
              <a:t>Supported Devices</a:t>
            </a:r>
          </a:p>
        </p:txBody>
      </p:sp>
      <p:sp>
        <p:nvSpPr>
          <p:cNvPr id="276" name="Rectangle 275">
            <a:extLst>
              <a:ext uri="{FF2B5EF4-FFF2-40B4-BE49-F238E27FC236}">
                <a16:creationId xmlns:a16="http://schemas.microsoft.com/office/drawing/2014/main" id="{65395CEB-3DC0-48B6-A41D-300A7BDFC58C}"/>
              </a:ext>
            </a:extLst>
          </p:cNvPr>
          <p:cNvSpPr/>
          <p:nvPr/>
        </p:nvSpPr>
        <p:spPr>
          <a:xfrm>
            <a:off x="5228502" y="5007783"/>
            <a:ext cx="2338501" cy="267355"/>
          </a:xfrm>
          <a:prstGeom prst="rect">
            <a:avLst/>
          </a:prstGeom>
        </p:spPr>
        <p:txBody>
          <a:bodyPr wrap="square" lIns="0" tIns="0" rIns="0" bIns="0" anchor="ctr">
            <a:spAutoFit/>
          </a:bodyPr>
          <a:lstStyle/>
          <a:p>
            <a:r>
              <a:rPr lang="en-US" dirty="0">
                <a:solidFill>
                  <a:schemeClr val="bg1"/>
                </a:solidFill>
              </a:rPr>
              <a:t>Supported i18n</a:t>
            </a:r>
          </a:p>
        </p:txBody>
      </p:sp>
      <p:sp>
        <p:nvSpPr>
          <p:cNvPr id="284" name="Rectangle 283">
            <a:extLst>
              <a:ext uri="{FF2B5EF4-FFF2-40B4-BE49-F238E27FC236}">
                <a16:creationId xmlns:a16="http://schemas.microsoft.com/office/drawing/2014/main" id="{7589C72D-E3DF-4FA6-B603-36F397D4B314}"/>
              </a:ext>
            </a:extLst>
          </p:cNvPr>
          <p:cNvSpPr/>
          <p:nvPr/>
        </p:nvSpPr>
        <p:spPr>
          <a:xfrm>
            <a:off x="4844179" y="1678294"/>
            <a:ext cx="2598156" cy="279117"/>
          </a:xfrm>
          <a:prstGeom prst="rect">
            <a:avLst/>
          </a:prstGeom>
        </p:spPr>
        <p:txBody>
          <a:bodyPr wrap="square" lIns="0" tIns="0" rIns="0" bIns="0" anchor="ctr">
            <a:spAutoFit/>
          </a:bodyPr>
          <a:lstStyle/>
          <a:p>
            <a:pPr>
              <a:lnSpc>
                <a:spcPct val="110000"/>
              </a:lnSpc>
            </a:pPr>
            <a:r>
              <a:rPr lang="en-US" dirty="0">
                <a:solidFill>
                  <a:schemeClr val="bg1"/>
                </a:solidFill>
              </a:rPr>
              <a:t>Namespace</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5" name="Rectangle 284">
            <a:extLst>
              <a:ext uri="{FF2B5EF4-FFF2-40B4-BE49-F238E27FC236}">
                <a16:creationId xmlns:a16="http://schemas.microsoft.com/office/drawing/2014/main" id="{DE026AD8-2311-4964-8B6B-E5EE134D5DF8}"/>
              </a:ext>
            </a:extLst>
          </p:cNvPr>
          <p:cNvSpPr/>
          <p:nvPr/>
        </p:nvSpPr>
        <p:spPr>
          <a:xfrm>
            <a:off x="5295235" y="2283945"/>
            <a:ext cx="1664455" cy="279117"/>
          </a:xfrm>
          <a:prstGeom prst="rect">
            <a:avLst/>
          </a:prstGeom>
        </p:spPr>
        <p:txBody>
          <a:bodyPr wrap="square" lIns="0" tIns="0" rIns="0" bIns="0" anchor="ctr">
            <a:spAutoFit/>
          </a:bodyPr>
          <a:lstStyle/>
          <a:p>
            <a:pPr>
              <a:lnSpc>
                <a:spcPct val="110000"/>
              </a:lnSpc>
            </a:pPr>
            <a:r>
              <a:rPr lang="en-US" dirty="0">
                <a:solidFill>
                  <a:schemeClr val="bg1"/>
                </a:solidFill>
              </a:rPr>
              <a:t>Libraries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6" name="Rectangle 285">
            <a:extLst>
              <a:ext uri="{FF2B5EF4-FFF2-40B4-BE49-F238E27FC236}">
                <a16:creationId xmlns:a16="http://schemas.microsoft.com/office/drawing/2014/main" id="{349A1866-6358-4C15-8175-30AB6F2E4390}"/>
              </a:ext>
            </a:extLst>
          </p:cNvPr>
          <p:cNvSpPr/>
          <p:nvPr/>
        </p:nvSpPr>
        <p:spPr>
          <a:xfrm>
            <a:off x="5462539" y="2975821"/>
            <a:ext cx="1413163" cy="279117"/>
          </a:xfrm>
          <a:prstGeom prst="rect">
            <a:avLst/>
          </a:prstGeom>
        </p:spPr>
        <p:txBody>
          <a:bodyPr wrap="square" lIns="0" tIns="0" rIns="0" bIns="0" anchor="ctr">
            <a:spAutoFit/>
          </a:bodyPr>
          <a:lstStyle/>
          <a:p>
            <a:pPr>
              <a:lnSpc>
                <a:spcPct val="110000"/>
              </a:lnSpc>
            </a:pPr>
            <a:r>
              <a:rPr lang="en-US" dirty="0">
                <a:solidFill>
                  <a:schemeClr val="bg1"/>
                </a:solidFill>
              </a:rPr>
              <a:t>Views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91" name="Picture 290">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0417" y="117529"/>
            <a:ext cx="716699" cy="707887"/>
          </a:xfrm>
          <a:prstGeom prst="rect">
            <a:avLst/>
          </a:prstGeom>
        </p:spPr>
      </p:pic>
      <p:sp>
        <p:nvSpPr>
          <p:cNvPr id="292" name="Footer Placeholder 45">
            <a:extLst>
              <a:ext uri="{FF2B5EF4-FFF2-40B4-BE49-F238E27FC236}">
                <a16:creationId xmlns:a16="http://schemas.microsoft.com/office/drawing/2014/main" id="{60A84B6B-B12E-4167-97CF-5860A564A264}"/>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2065310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190547" y="147519"/>
            <a:ext cx="9144000" cy="568435"/>
          </a:xfrm>
        </p:spPr>
        <p:txBody>
          <a:bodyPr>
            <a:noAutofit/>
          </a:bodyPr>
          <a:lstStyle/>
          <a:p>
            <a:pPr algn="l">
              <a:lnSpc>
                <a:spcPct val="100000"/>
              </a:lnSpc>
            </a:pPr>
            <a:r>
              <a:rPr lang="en-US" sz="3600" dirty="0">
                <a:latin typeface="Cooper Black" panose="0208090404030B020404" pitchFamily="18" charset="0"/>
              </a:rPr>
              <a:t>Three Sections of manifest.json</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grpSp>
        <p:nvGrpSpPr>
          <p:cNvPr id="6" name="Group 5">
            <a:extLst>
              <a:ext uri="{FF2B5EF4-FFF2-40B4-BE49-F238E27FC236}">
                <a16:creationId xmlns:a16="http://schemas.microsoft.com/office/drawing/2014/main" id="{BF8A4582-FA23-453F-BA7B-9E73C900A204}"/>
              </a:ext>
            </a:extLst>
          </p:cNvPr>
          <p:cNvGrpSpPr/>
          <p:nvPr/>
        </p:nvGrpSpPr>
        <p:grpSpPr>
          <a:xfrm>
            <a:off x="7298791" y="1468072"/>
            <a:ext cx="4032441" cy="1754326"/>
            <a:chOff x="7283950" y="1608251"/>
            <a:chExt cx="4032441" cy="1754326"/>
          </a:xfrm>
        </p:grpSpPr>
        <p:sp>
          <p:nvSpPr>
            <p:cNvPr id="31" name="TextBox 24">
              <a:extLst>
                <a:ext uri="{FF2B5EF4-FFF2-40B4-BE49-F238E27FC236}">
                  <a16:creationId xmlns:a16="http://schemas.microsoft.com/office/drawing/2014/main" id="{C1B9B9D3-BD44-4F10-94D0-C3803A4D5A7C}"/>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32" name="Group 31">
              <a:extLst>
                <a:ext uri="{FF2B5EF4-FFF2-40B4-BE49-F238E27FC236}">
                  <a16:creationId xmlns:a16="http://schemas.microsoft.com/office/drawing/2014/main" id="{7813711B-E27C-4C43-B9D1-B8C58F9C9210}"/>
                </a:ext>
              </a:extLst>
            </p:cNvPr>
            <p:cNvGrpSpPr/>
            <p:nvPr/>
          </p:nvGrpSpPr>
          <p:grpSpPr>
            <a:xfrm>
              <a:off x="7283950" y="2371436"/>
              <a:ext cx="1328360" cy="143435"/>
              <a:chOff x="7008812" y="1757084"/>
              <a:chExt cx="1328360" cy="143435"/>
            </a:xfrm>
          </p:grpSpPr>
          <p:cxnSp>
            <p:nvCxnSpPr>
              <p:cNvPr id="33" name="Straight Connector 32">
                <a:extLst>
                  <a:ext uri="{FF2B5EF4-FFF2-40B4-BE49-F238E27FC236}">
                    <a16:creationId xmlns:a16="http://schemas.microsoft.com/office/drawing/2014/main" id="{A5AC626B-EA45-40DC-A443-0EE2CFECFEF1}"/>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1B353CE-360A-4074-A2F8-472D0D8AC4FD}"/>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7" name="Group 6">
            <a:extLst>
              <a:ext uri="{FF2B5EF4-FFF2-40B4-BE49-F238E27FC236}">
                <a16:creationId xmlns:a16="http://schemas.microsoft.com/office/drawing/2014/main" id="{5DBEE17D-28FE-46BC-93C7-39EF9E12AAEB}"/>
              </a:ext>
            </a:extLst>
          </p:cNvPr>
          <p:cNvGrpSpPr/>
          <p:nvPr/>
        </p:nvGrpSpPr>
        <p:grpSpPr>
          <a:xfrm>
            <a:off x="7765349" y="4078763"/>
            <a:ext cx="3920221" cy="1200329"/>
            <a:chOff x="7283950" y="1961058"/>
            <a:chExt cx="3920221" cy="1200329"/>
          </a:xfrm>
          <a:solidFill>
            <a:schemeClr val="bg1">
              <a:lumMod val="85000"/>
            </a:schemeClr>
          </a:solidFill>
        </p:grpSpPr>
        <p:sp>
          <p:nvSpPr>
            <p:cNvPr id="27" name="TextBox 29">
              <a:extLst>
                <a:ext uri="{FF2B5EF4-FFF2-40B4-BE49-F238E27FC236}">
                  <a16:creationId xmlns:a16="http://schemas.microsoft.com/office/drawing/2014/main" id="{78138BB0-5F4C-4CA6-A0C3-EF1BA0CA992B}"/>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technology, icons, deviceTypes, supportedThemes</a:t>
              </a:r>
              <a:endParaRPr lang="en-US" sz="1800" dirty="0">
                <a:solidFill>
                  <a:schemeClr val="tx1">
                    <a:lumMod val="95000"/>
                    <a:lumOff val="5000"/>
                  </a:schemeClr>
                </a:solidFill>
                <a:latin typeface="Calibri (Body)"/>
              </a:endParaRPr>
            </a:p>
          </p:txBody>
        </p:sp>
        <p:grpSp>
          <p:nvGrpSpPr>
            <p:cNvPr id="28" name="Group 27">
              <a:extLst>
                <a:ext uri="{FF2B5EF4-FFF2-40B4-BE49-F238E27FC236}">
                  <a16:creationId xmlns:a16="http://schemas.microsoft.com/office/drawing/2014/main" id="{E9A941CA-8354-4E1B-ADC6-943CFAD4FD91}"/>
                </a:ext>
              </a:extLst>
            </p:cNvPr>
            <p:cNvGrpSpPr/>
            <p:nvPr/>
          </p:nvGrpSpPr>
          <p:grpSpPr>
            <a:xfrm>
              <a:off x="7283950" y="2371436"/>
              <a:ext cx="1328360" cy="143435"/>
              <a:chOff x="7008812" y="1757084"/>
              <a:chExt cx="1328360" cy="143435"/>
            </a:xfrm>
            <a:grpFill/>
          </p:grpSpPr>
          <p:cxnSp>
            <p:nvCxnSpPr>
              <p:cNvPr id="29" name="Straight Connector 28">
                <a:extLst>
                  <a:ext uri="{FF2B5EF4-FFF2-40B4-BE49-F238E27FC236}">
                    <a16:creationId xmlns:a16="http://schemas.microsoft.com/office/drawing/2014/main" id="{D9EEE494-1BE2-42DE-9C8E-9546559C52C1}"/>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A02FB2-DBED-46E5-BB04-2322EB298056}"/>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8" name="Group 7">
            <a:extLst>
              <a:ext uri="{FF2B5EF4-FFF2-40B4-BE49-F238E27FC236}">
                <a16:creationId xmlns:a16="http://schemas.microsoft.com/office/drawing/2014/main" id="{772D4AC3-DFCD-4ADD-930E-8C1C29841E2E}"/>
              </a:ext>
            </a:extLst>
          </p:cNvPr>
          <p:cNvGrpSpPr/>
          <p:nvPr/>
        </p:nvGrpSpPr>
        <p:grpSpPr>
          <a:xfrm flipH="1">
            <a:off x="460047" y="2719561"/>
            <a:ext cx="3927672" cy="1477328"/>
            <a:chOff x="7272140" y="1972270"/>
            <a:chExt cx="3927672" cy="1477328"/>
          </a:xfrm>
        </p:grpSpPr>
        <p:sp>
          <p:nvSpPr>
            <p:cNvPr id="23" name="TextBox 39">
              <a:extLst>
                <a:ext uri="{FF2B5EF4-FFF2-40B4-BE49-F238E27FC236}">
                  <a16:creationId xmlns:a16="http://schemas.microsoft.com/office/drawing/2014/main" id="{AD2DEB6D-6963-4BD2-B4B0-69D72A5DB8F2}"/>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24" name="Group 23">
              <a:extLst>
                <a:ext uri="{FF2B5EF4-FFF2-40B4-BE49-F238E27FC236}">
                  <a16:creationId xmlns:a16="http://schemas.microsoft.com/office/drawing/2014/main" id="{D7D3A44E-0098-42FB-909A-E3FA15D85D49}"/>
                </a:ext>
              </a:extLst>
            </p:cNvPr>
            <p:cNvGrpSpPr/>
            <p:nvPr/>
          </p:nvGrpSpPr>
          <p:grpSpPr>
            <a:xfrm>
              <a:off x="7272140" y="2580125"/>
              <a:ext cx="1339220" cy="133297"/>
              <a:chOff x="6997002" y="1965773"/>
              <a:chExt cx="1339220" cy="133297"/>
            </a:xfrm>
          </p:grpSpPr>
          <p:cxnSp>
            <p:nvCxnSpPr>
              <p:cNvPr id="25" name="Straight Connector 24">
                <a:extLst>
                  <a:ext uri="{FF2B5EF4-FFF2-40B4-BE49-F238E27FC236}">
                    <a16:creationId xmlns:a16="http://schemas.microsoft.com/office/drawing/2014/main" id="{3E0F57CF-F2CD-499F-B481-0DC9C0C31A13}"/>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4CAAFF-38A8-4124-9727-F6D987081CD8}"/>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9" name="Group 8">
            <a:extLst>
              <a:ext uri="{FF2B5EF4-FFF2-40B4-BE49-F238E27FC236}">
                <a16:creationId xmlns:a16="http://schemas.microsoft.com/office/drawing/2014/main" id="{E997F8E3-80E0-4326-B19A-0AEC91691372}"/>
              </a:ext>
            </a:extLst>
          </p:cNvPr>
          <p:cNvGrpSpPr/>
          <p:nvPr/>
        </p:nvGrpSpPr>
        <p:grpSpPr>
          <a:xfrm>
            <a:off x="3965713" y="1639957"/>
            <a:ext cx="4214191" cy="3687417"/>
            <a:chOff x="4299499" y="1844331"/>
            <a:chExt cx="3589827" cy="2870059"/>
          </a:xfrm>
        </p:grpSpPr>
        <p:grpSp>
          <p:nvGrpSpPr>
            <p:cNvPr id="10" name="Group 9">
              <a:extLst>
                <a:ext uri="{FF2B5EF4-FFF2-40B4-BE49-F238E27FC236}">
                  <a16:creationId xmlns:a16="http://schemas.microsoft.com/office/drawing/2014/main" id="{036DBE46-826E-4936-BD42-BCBB099A7DCF}"/>
                </a:ext>
              </a:extLst>
            </p:cNvPr>
            <p:cNvGrpSpPr/>
            <p:nvPr/>
          </p:nvGrpSpPr>
          <p:grpSpPr>
            <a:xfrm>
              <a:off x="4299499" y="3472295"/>
              <a:ext cx="3589827" cy="1242095"/>
              <a:chOff x="4675064" y="3109055"/>
              <a:chExt cx="2840081" cy="982680"/>
            </a:xfrm>
          </p:grpSpPr>
          <p:sp>
            <p:nvSpPr>
              <p:cNvPr id="21" name="Freeform 24">
                <a:extLst>
                  <a:ext uri="{FF2B5EF4-FFF2-40B4-BE49-F238E27FC236}">
                    <a16:creationId xmlns:a16="http://schemas.microsoft.com/office/drawing/2014/main" id="{53E428C9-255B-4658-B99F-8B18AD8251D9}"/>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2" name="Freeform 25">
                <a:extLst>
                  <a:ext uri="{FF2B5EF4-FFF2-40B4-BE49-F238E27FC236}">
                    <a16:creationId xmlns:a16="http://schemas.microsoft.com/office/drawing/2014/main" id="{42650FEE-A3D1-4F89-8A6B-1914FC6CD2C8}"/>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1" name="Group 10">
              <a:extLst>
                <a:ext uri="{FF2B5EF4-FFF2-40B4-BE49-F238E27FC236}">
                  <a16:creationId xmlns:a16="http://schemas.microsoft.com/office/drawing/2014/main" id="{D3EA529E-ECDE-40F9-B5A8-99285F5AC601}"/>
                </a:ext>
              </a:extLst>
            </p:cNvPr>
            <p:cNvGrpSpPr/>
            <p:nvPr/>
          </p:nvGrpSpPr>
          <p:grpSpPr>
            <a:xfrm>
              <a:off x="4624892" y="2650478"/>
              <a:ext cx="2902301" cy="1140627"/>
              <a:chOff x="4932498" y="2327065"/>
              <a:chExt cx="2296147" cy="902404"/>
            </a:xfrm>
          </p:grpSpPr>
          <p:sp>
            <p:nvSpPr>
              <p:cNvPr id="19" name="Freeform 26">
                <a:extLst>
                  <a:ext uri="{FF2B5EF4-FFF2-40B4-BE49-F238E27FC236}">
                    <a16:creationId xmlns:a16="http://schemas.microsoft.com/office/drawing/2014/main" id="{3AB6FDBC-4624-4E1D-9FC5-EB2DFF2D964A}"/>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0" name="Freeform 27">
                <a:extLst>
                  <a:ext uri="{FF2B5EF4-FFF2-40B4-BE49-F238E27FC236}">
                    <a16:creationId xmlns:a16="http://schemas.microsoft.com/office/drawing/2014/main" id="{AEB9DC2E-3140-421C-9288-0418832E3172}"/>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2" name="Group 11">
              <a:extLst>
                <a:ext uri="{FF2B5EF4-FFF2-40B4-BE49-F238E27FC236}">
                  <a16:creationId xmlns:a16="http://schemas.microsoft.com/office/drawing/2014/main" id="{20439873-66CF-4E74-B9F0-D34C6C1E77A9}"/>
                </a:ext>
              </a:extLst>
            </p:cNvPr>
            <p:cNvGrpSpPr/>
            <p:nvPr/>
          </p:nvGrpSpPr>
          <p:grpSpPr>
            <a:xfrm>
              <a:off x="4978276" y="1844331"/>
              <a:ext cx="2206030" cy="1058404"/>
              <a:chOff x="5212077" y="1542306"/>
              <a:chExt cx="1745294" cy="837353"/>
            </a:xfrm>
          </p:grpSpPr>
          <p:sp>
            <p:nvSpPr>
              <p:cNvPr id="17" name="Freeform 28">
                <a:extLst>
                  <a:ext uri="{FF2B5EF4-FFF2-40B4-BE49-F238E27FC236}">
                    <a16:creationId xmlns:a16="http://schemas.microsoft.com/office/drawing/2014/main" id="{5AE0CA72-45D0-4987-88FA-7937333D7C19}"/>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18" name="Freeform 29">
                <a:extLst>
                  <a:ext uri="{FF2B5EF4-FFF2-40B4-BE49-F238E27FC236}">
                    <a16:creationId xmlns:a16="http://schemas.microsoft.com/office/drawing/2014/main" id="{63963C10-B81F-4F6A-AAD6-283B976FEBF9}"/>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3" name="Group 12">
              <a:extLst>
                <a:ext uri="{FF2B5EF4-FFF2-40B4-BE49-F238E27FC236}">
                  <a16:creationId xmlns:a16="http://schemas.microsoft.com/office/drawing/2014/main" id="{A871C20B-4EF4-4C9A-A5C5-86FC00F06BA1}"/>
                </a:ext>
              </a:extLst>
            </p:cNvPr>
            <p:cNvGrpSpPr/>
            <p:nvPr/>
          </p:nvGrpSpPr>
          <p:grpSpPr>
            <a:xfrm>
              <a:off x="5537270" y="2291020"/>
              <a:ext cx="1455690" cy="2178917"/>
              <a:chOff x="5775372" y="1722213"/>
              <a:chExt cx="1151664" cy="1723844"/>
            </a:xfrm>
          </p:grpSpPr>
          <p:sp>
            <p:nvSpPr>
              <p:cNvPr id="14" name="TextBox 14">
                <a:extLst>
                  <a:ext uri="{FF2B5EF4-FFF2-40B4-BE49-F238E27FC236}">
                    <a16:creationId xmlns:a16="http://schemas.microsoft.com/office/drawing/2014/main" id="{23DCCF51-3EAF-49FD-B689-8ECECD898DF7}"/>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15" name="TextBox 52">
                <a:extLst>
                  <a:ext uri="{FF2B5EF4-FFF2-40B4-BE49-F238E27FC236}">
                    <a16:creationId xmlns:a16="http://schemas.microsoft.com/office/drawing/2014/main" id="{D0231A58-FAFD-4045-9E8A-625561F6DC69}"/>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16" name="TextBox 53">
                <a:extLst>
                  <a:ext uri="{FF2B5EF4-FFF2-40B4-BE49-F238E27FC236}">
                    <a16:creationId xmlns:a16="http://schemas.microsoft.com/office/drawing/2014/main" id="{F78AB7B6-21F9-4E77-BD37-92A53F5EAEAA}"/>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5" name="Oval 34">
            <a:extLst>
              <a:ext uri="{FF2B5EF4-FFF2-40B4-BE49-F238E27FC236}">
                <a16:creationId xmlns:a16="http://schemas.microsoft.com/office/drawing/2014/main" id="{CFB91A43-8908-4B78-8585-3908EE14A041}"/>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77041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0E5-310B-48FF-B080-1C2FD5595E6E}"/>
              </a:ext>
            </a:extLst>
          </p:cNvPr>
          <p:cNvSpPr>
            <a:spLocks noGrp="1"/>
          </p:cNvSpPr>
          <p:nvPr>
            <p:ph type="title"/>
          </p:nvPr>
        </p:nvSpPr>
        <p:spPr>
          <a:xfrm>
            <a:off x="248478" y="807498"/>
            <a:ext cx="10515600" cy="299485"/>
          </a:xfrm>
        </p:spPr>
        <p:txBody>
          <a:bodyPr>
            <a:normAutofit fontScale="90000"/>
          </a:bodyPr>
          <a:lstStyle/>
          <a:p>
            <a:r>
              <a:rPr lang="en-US" sz="4000" i="0" dirty="0">
                <a:solidFill>
                  <a:schemeClr val="tx1">
                    <a:lumMod val="95000"/>
                    <a:lumOff val="5000"/>
                  </a:schemeClr>
                </a:solidFill>
                <a:effectLst/>
                <a:latin typeface="Cooper Black" panose="0208090404030B020404" pitchFamily="18" charset="0"/>
              </a:rPr>
              <a:t>App Overview: The Basic Files of App</a:t>
            </a:r>
            <a:br>
              <a:rPr lang="en-US" b="1" i="0" dirty="0">
                <a:solidFill>
                  <a:srgbClr val="595959"/>
                </a:solidFill>
                <a:effectLst/>
                <a:latin typeface="Cooper Black" panose="0208090404030B020404" pitchFamily="18" charset="0"/>
              </a:rPr>
            </a:br>
            <a:br>
              <a:rPr lang="en-US" b="0" i="0" dirty="0">
                <a:solidFill>
                  <a:srgbClr val="333333"/>
                </a:solidFill>
                <a:effectLst/>
                <a:latin typeface="Cooper Black" panose="0208090404030B020404" pitchFamily="18" charset="0"/>
              </a:rPr>
            </a:br>
            <a:endParaRPr lang="en-US" dirty="0">
              <a:latin typeface="Cooper Black" panose="0208090404030B020404" pitchFamily="18" charset="0"/>
            </a:endParaRPr>
          </a:p>
        </p:txBody>
      </p:sp>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432B3791-4AD9-4D2C-94F0-0945207974EB}"/>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2050" name="Picture 2">
            <a:extLst>
              <a:ext uri="{FF2B5EF4-FFF2-40B4-BE49-F238E27FC236}">
                <a16:creationId xmlns:a16="http://schemas.microsoft.com/office/drawing/2014/main" id="{6D729B61-3539-47A7-89EA-21EE3831D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74" y="1065100"/>
            <a:ext cx="10263807" cy="525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338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5C8752-5E1E-4B91-873B-AA84BF847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BD2B7406-B773-4237-A6B2-4264E50462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5EA54EF2-04EC-458F-AC5F-8FD595988F2D}"/>
              </a:ext>
            </a:extLst>
          </p:cNvPr>
          <p:cNvSpPr txBox="1">
            <a:spLocks/>
          </p:cNvSpPr>
          <p:nvPr/>
        </p:nvSpPr>
        <p:spPr>
          <a:xfrm>
            <a:off x="5341372" y="25828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pic>
        <p:nvPicPr>
          <p:cNvPr id="8" name="Picture 2" descr="Coffee break line icon clock and cup Royalty Free Vector">
            <a:extLst>
              <a:ext uri="{FF2B5EF4-FFF2-40B4-BE49-F238E27FC236}">
                <a16:creationId xmlns:a16="http://schemas.microsoft.com/office/drawing/2014/main" id="{68861E1F-E265-4420-BA26-BEB6213BD4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766615" y="2075873"/>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082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2B187-5779-4306-AD86-C7943C04B937}"/>
              </a:ext>
            </a:extLst>
          </p:cNvPr>
          <p:cNvSpPr>
            <a:spLocks noGrp="1"/>
          </p:cNvSpPr>
          <p:nvPr>
            <p:ph type="title"/>
          </p:nvPr>
        </p:nvSpPr>
        <p:spPr>
          <a:xfrm>
            <a:off x="255065" y="128906"/>
            <a:ext cx="5184913" cy="707888"/>
          </a:xfrm>
        </p:spPr>
        <p:txBody>
          <a:bodyPr>
            <a:noAutofit/>
          </a:bodyPr>
          <a:lstStyle/>
          <a:p>
            <a:r>
              <a:rPr lang="en-US" sz="3600" dirty="0">
                <a:solidFill>
                  <a:schemeClr val="tx1">
                    <a:lumMod val="95000"/>
                    <a:lumOff val="5000"/>
                  </a:schemeClr>
                </a:solidFill>
                <a:latin typeface="Cooper Black" panose="0208090404030B020404" pitchFamily="18" charset="0"/>
              </a:rPr>
              <a:t>Model </a:t>
            </a:r>
            <a:r>
              <a:rPr lang="en-US" sz="3600" i="0" dirty="0">
                <a:solidFill>
                  <a:schemeClr val="tx1">
                    <a:lumMod val="95000"/>
                    <a:lumOff val="5000"/>
                  </a:schemeClr>
                </a:solidFill>
                <a:effectLst/>
                <a:latin typeface="Cooper Black" panose="0208090404030B020404" pitchFamily="18" charset="0"/>
              </a:rPr>
              <a:t>Instantiation</a:t>
            </a:r>
            <a:endParaRPr lang="en-US" sz="3600" dirty="0">
              <a:solidFill>
                <a:schemeClr val="tx1">
                  <a:lumMod val="95000"/>
                  <a:lumOff val="5000"/>
                </a:schemeClr>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BFEFC48D-F48E-4032-8089-CA4FD0630F94}"/>
              </a:ext>
            </a:extLst>
          </p:cNvPr>
          <p:cNvSpPr>
            <a:spLocks noGrp="1"/>
          </p:cNvSpPr>
          <p:nvPr>
            <p:ph idx="1"/>
          </p:nvPr>
        </p:nvSpPr>
        <p:spPr>
          <a:xfrm>
            <a:off x="255065" y="1000295"/>
            <a:ext cx="10515600" cy="4351338"/>
          </a:xfrm>
        </p:spPr>
        <p:txBody>
          <a:bodyPr>
            <a:norm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a:p>
            <a:pPr marL="0" indent="0" algn="l">
              <a:buNone/>
            </a:pPr>
            <a:endParaRPr lang="en-US" sz="1800" b="1" i="0" dirty="0">
              <a:solidFill>
                <a:schemeClr val="tx1">
                  <a:lumMod val="95000"/>
                  <a:lumOff val="5000"/>
                </a:schemeClr>
              </a:solidFill>
              <a:effectLst/>
              <a:latin typeface="Calibri (Body)"/>
            </a:endParaRPr>
          </a:p>
          <a:p>
            <a:pPr marL="0" indent="0" algn="l">
              <a:buNone/>
            </a:pPr>
            <a:r>
              <a:rPr lang="en-US" sz="1800" b="1" dirty="0">
                <a:solidFill>
                  <a:schemeClr val="tx1">
                    <a:lumMod val="95000"/>
                    <a:lumOff val="5000"/>
                  </a:schemeClr>
                </a:solidFill>
                <a:latin typeface="Calibri (Body)"/>
              </a:rPr>
              <a:t>  </a:t>
            </a:r>
            <a:r>
              <a:rPr lang="en-US" sz="1800" b="1" i="0" dirty="0">
                <a:solidFill>
                  <a:schemeClr val="tx1">
                    <a:lumMod val="95000"/>
                    <a:lumOff val="5000"/>
                  </a:schemeClr>
                </a:solidFill>
                <a:effectLst/>
                <a:latin typeface="Calibri (Body)"/>
              </a:rPr>
              <a:t>Automatic Model Instantiation</a:t>
            </a:r>
          </a:p>
          <a:p>
            <a:pPr algn="l"/>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l"/>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a:p>
            <a:pPr marL="0" indent="0">
              <a:buNone/>
            </a:pPr>
            <a:endParaRPr lang="en-US" dirty="0"/>
          </a:p>
        </p:txBody>
      </p:sp>
      <p:pic>
        <p:nvPicPr>
          <p:cNvPr id="4" name="Picture 3">
            <a:extLst>
              <a:ext uri="{FF2B5EF4-FFF2-40B4-BE49-F238E27FC236}">
                <a16:creationId xmlns:a16="http://schemas.microsoft.com/office/drawing/2014/main" id="{A16739C8-EAF9-4CCD-8A99-5B429F724B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04A74B6-3439-40EB-9DEA-03205108C356}"/>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E9CC5524-283B-4075-9F46-70C2DE2BDE7E}"/>
              </a:ext>
            </a:extLst>
          </p:cNvPr>
          <p:cNvPicPr>
            <a:picLocks noChangeAspect="1"/>
          </p:cNvPicPr>
          <p:nvPr/>
        </p:nvPicPr>
        <p:blipFill>
          <a:blip r:embed="rId3"/>
          <a:stretch>
            <a:fillRect/>
          </a:stretch>
        </p:blipFill>
        <p:spPr>
          <a:xfrm>
            <a:off x="7713403" y="2893568"/>
            <a:ext cx="4107536" cy="3368332"/>
          </a:xfrm>
          <a:prstGeom prst="rect">
            <a:avLst/>
          </a:prstGeom>
        </p:spPr>
      </p:pic>
    </p:spTree>
    <p:extLst>
      <p:ext uri="{BB962C8B-B14F-4D97-AF65-F5344CB8AC3E}">
        <p14:creationId xmlns:p14="http://schemas.microsoft.com/office/powerpoint/2010/main" val="3978565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73138A-1D71-49CB-89EA-2F206A70F668}"/>
              </a:ext>
            </a:extLst>
          </p:cNvPr>
          <p:cNvSpPr txBox="1">
            <a:spLocks/>
          </p:cNvSpPr>
          <p:nvPr/>
        </p:nvSpPr>
        <p:spPr>
          <a:xfrm>
            <a:off x="319453" y="138515"/>
            <a:ext cx="10515600" cy="6298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5" name="Content Placeholder 2">
            <a:extLst>
              <a:ext uri="{FF2B5EF4-FFF2-40B4-BE49-F238E27FC236}">
                <a16:creationId xmlns:a16="http://schemas.microsoft.com/office/drawing/2014/main" id="{C5A5088A-BA59-4691-B284-0F1DEC77A1E9}"/>
              </a:ext>
            </a:extLst>
          </p:cNvPr>
          <p:cNvSpPr txBox="1">
            <a:spLocks/>
          </p:cNvSpPr>
          <p:nvPr/>
        </p:nvSpPr>
        <p:spPr>
          <a:xfrm>
            <a:off x="319453" y="833338"/>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Add a manifest file which includes models and resources</a:t>
            </a:r>
          </a:p>
          <a:p>
            <a:pPr marL="342900" indent="-342900">
              <a:buFont typeface="Arial" panose="020B0604020202020204" pitchFamily="34" charset="0"/>
              <a:buAutoNum type="arabicPeriod"/>
            </a:pPr>
            <a:r>
              <a:rPr lang="en-US" sz="1800" dirty="0">
                <a:hlinkClick r:id="rId2"/>
              </a:rPr>
              <a:t>Update view1 controller</a:t>
            </a:r>
            <a:endParaRPr lang="en-US" sz="1800" dirty="0"/>
          </a:p>
          <a:p>
            <a:pPr marL="342900" indent="-342900">
              <a:buFont typeface="Arial" panose="020B0604020202020204" pitchFamily="34" charset="0"/>
              <a:buAutoNum type="arabicPeriod"/>
            </a:pPr>
            <a:r>
              <a:rPr lang="en-US" sz="1800" dirty="0">
                <a:hlinkClick r:id="rId3"/>
              </a:rPr>
              <a:t>Update view1 view</a:t>
            </a:r>
            <a:endParaRPr lang="en-US" sz="1800" dirty="0"/>
          </a:p>
          <a:p>
            <a:pPr marL="342900" indent="-342900">
              <a:buFont typeface="Arial" panose="020B0604020202020204" pitchFamily="34" charset="0"/>
              <a:buAutoNum type="arabicPeriod"/>
            </a:pPr>
            <a:r>
              <a:rPr lang="en-US" sz="1800" dirty="0">
                <a:hlinkClick r:id="rId4"/>
              </a:rPr>
              <a:t>Update Component.js file</a:t>
            </a:r>
            <a:endParaRPr lang="en-US" sz="1800" dirty="0"/>
          </a:p>
          <a:p>
            <a:pPr marL="342900" indent="-342900">
              <a:buFont typeface="Arial" panose="020B0604020202020204" pitchFamily="34" charset="0"/>
              <a:buAutoNum type="arabicPeriod"/>
            </a:pPr>
            <a:r>
              <a:rPr lang="en-US" sz="1800" dirty="0">
                <a:hlinkClick r:id="rId5"/>
              </a:rPr>
              <a:t>Add style.css in CSS folder</a:t>
            </a:r>
            <a:endParaRPr lang="en-US" sz="1800" dirty="0"/>
          </a:p>
          <a:p>
            <a:pPr marL="342900" indent="-342900">
              <a:buFont typeface="Arial" panose="020B0604020202020204" pitchFamily="34" charset="0"/>
              <a:buAutoNum type="arabicPeriod"/>
            </a:pPr>
            <a:r>
              <a:rPr lang="en-US" sz="1800" dirty="0">
                <a:hlinkClick r:id="rId6"/>
              </a:rPr>
              <a:t>Add i18n model</a:t>
            </a:r>
            <a:endParaRPr lang="en-US" sz="1800" dirty="0"/>
          </a:p>
          <a:p>
            <a:pPr marL="342900" indent="-342900">
              <a:buFont typeface="Arial" panose="020B0604020202020204" pitchFamily="34" charset="0"/>
              <a:buAutoNum type="arabicPeriod"/>
            </a:pPr>
            <a:r>
              <a:rPr lang="en-US" sz="1800" dirty="0">
                <a:hlinkClick r:id="rId7"/>
              </a:rPr>
              <a:t>Add json model like fruitdata.json in models folder</a:t>
            </a:r>
            <a:endParaRPr lang="en-US" sz="1800" dirty="0"/>
          </a:p>
          <a:p>
            <a:pPr marL="342900" indent="-342900">
              <a:buFont typeface="Arial" panose="020B0604020202020204" pitchFamily="34" charset="0"/>
              <a:buAutoNum type="arabicPeriod"/>
            </a:pPr>
            <a:r>
              <a:rPr lang="en-US" sz="1800" dirty="0">
                <a:hlinkClick r:id="rId8"/>
              </a:rPr>
              <a:t>Add formatter </a:t>
            </a:r>
            <a:endParaRPr lang="en-US" sz="1800" dirty="0"/>
          </a:p>
          <a:p>
            <a:pPr marL="342900" indent="-342900">
              <a:buFont typeface="Arial" panose="020B0604020202020204" pitchFamily="34" charset="0"/>
              <a:buAutoNum type="arabicPeriod"/>
            </a:pPr>
            <a:r>
              <a:rPr lang="en-US" sz="1800" dirty="0">
                <a:hlinkClick r:id="rId9"/>
              </a:rPr>
              <a:t>Add manifest.json file</a:t>
            </a:r>
            <a:endParaRPr lang="en-US" sz="1800" dirty="0"/>
          </a:p>
          <a:p>
            <a:pPr marL="342900" indent="-342900">
              <a:buFont typeface="Arial" panose="020B0604020202020204" pitchFamily="34" charset="0"/>
              <a:buAutoNum type="arabicPeriod"/>
            </a:pPr>
            <a:endParaRPr lang="en-US" sz="1800" dirty="0"/>
          </a:p>
        </p:txBody>
      </p:sp>
      <p:pic>
        <p:nvPicPr>
          <p:cNvPr id="6" name="Picture 5">
            <a:extLst>
              <a:ext uri="{FF2B5EF4-FFF2-40B4-BE49-F238E27FC236}">
                <a16:creationId xmlns:a16="http://schemas.microsoft.com/office/drawing/2014/main" id="{197543DF-8F50-4F7C-AC95-A12C629DE59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9" name="Footer Placeholder 45">
            <a:extLst>
              <a:ext uri="{FF2B5EF4-FFF2-40B4-BE49-F238E27FC236}">
                <a16:creationId xmlns:a16="http://schemas.microsoft.com/office/drawing/2014/main" id="{F019A592-F451-4AF3-A8DD-2D465253DD0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10" name="Picture 2" descr="Free Vector | Professional programmer engineer writing code">
            <a:extLst>
              <a:ext uri="{FF2B5EF4-FFF2-40B4-BE49-F238E27FC236}">
                <a16:creationId xmlns:a16="http://schemas.microsoft.com/office/drawing/2014/main" id="{2D92F44E-F6E5-4C40-ADA2-F17A3E0BBA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47576" y="1813148"/>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843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275492" y="21454"/>
            <a:ext cx="10515600" cy="707887"/>
          </a:xfrm>
        </p:spPr>
        <p:txBody>
          <a:bodyPr>
            <a:normAutofit/>
          </a:bodyPr>
          <a:lstStyle/>
          <a:p>
            <a:r>
              <a:rPr lang="en-US" sz="3600" dirty="0">
                <a:latin typeface="Cooper Black" panose="0208090404030B020404" pitchFamily="18" charset="0"/>
              </a:rPr>
              <a:t>Routes and Routing </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275492" y="902433"/>
            <a:ext cx="8165123" cy="1031875"/>
          </a:xfrm>
        </p:spPr>
        <p:txBody>
          <a:bodyPr>
            <a:normAutofit fontScale="92500"/>
          </a:bodyPr>
          <a:lstStyle/>
          <a:p>
            <a:pPr marL="0" indent="0" algn="just">
              <a:buNone/>
            </a:pPr>
            <a:r>
              <a:rPr lang="en-US" sz="1800" b="1" dirty="0">
                <a:latin typeface="Calibri (Body)"/>
              </a:rPr>
              <a:t>Router: </a:t>
            </a:r>
            <a:r>
              <a:rPr lang="en-US" sz="1800" i="0" dirty="0">
                <a:solidFill>
                  <a:srgbClr val="222222"/>
                </a:solidFill>
                <a:effectLst/>
                <a:latin typeface="Calibri (Body)"/>
              </a:rPr>
              <a:t>Router is the class used for Routing and Navigation purpose in SAP UI5 framework.</a:t>
            </a:r>
          </a:p>
          <a:p>
            <a:pPr marL="0" indent="0" algn="just">
              <a:buNone/>
            </a:pPr>
            <a:r>
              <a:rPr lang="en-US" sz="1800" b="1" dirty="0">
                <a:latin typeface="Calibri (Body)"/>
              </a:rPr>
              <a:t>Routing: </a:t>
            </a:r>
            <a:r>
              <a:rPr lang="en-US" sz="1800" b="0" i="0" dirty="0">
                <a:solidFill>
                  <a:srgbClr val="222222"/>
                </a:solidFill>
                <a:effectLst/>
                <a:latin typeface="Calibri (Body)"/>
              </a:rPr>
              <a:t>routing configurations in </a:t>
            </a:r>
            <a:r>
              <a:rPr lang="en-US" sz="1800" b="1" i="0" dirty="0">
                <a:solidFill>
                  <a:srgbClr val="222222"/>
                </a:solidFill>
                <a:effectLst/>
                <a:latin typeface="Calibri (Body)"/>
              </a:rPr>
              <a:t>manifest.json</a:t>
            </a:r>
            <a:r>
              <a:rPr lang="en-US" sz="1800" b="0" i="0" dirty="0">
                <a:solidFill>
                  <a:srgbClr val="222222"/>
                </a:solidFill>
                <a:effectLst/>
                <a:latin typeface="Calibri (Body)"/>
              </a:rPr>
              <a:t> file which is also called </a:t>
            </a:r>
            <a:r>
              <a:rPr lang="en-US" sz="1800" b="1" i="0" dirty="0">
                <a:solidFill>
                  <a:srgbClr val="222222"/>
                </a:solidFill>
                <a:effectLst/>
                <a:latin typeface="Calibri (Body)"/>
              </a:rPr>
              <a:t>descriptor file</a:t>
            </a:r>
            <a:r>
              <a:rPr lang="en-US" sz="1800" b="0" i="0" dirty="0">
                <a:solidFill>
                  <a:srgbClr val="222222"/>
                </a:solidFill>
                <a:effectLst/>
                <a:latin typeface="Calibri (Body)"/>
              </a:rPr>
              <a:t>. Routing is defined using </a:t>
            </a:r>
            <a:r>
              <a:rPr lang="en-US" sz="1800" b="1" i="0" dirty="0">
                <a:solidFill>
                  <a:srgbClr val="222222"/>
                </a:solidFill>
                <a:effectLst/>
                <a:latin typeface="Calibri (Body)"/>
              </a:rPr>
              <a:t>routing</a:t>
            </a:r>
            <a:r>
              <a:rPr lang="en-US" sz="1800" b="0" i="0" dirty="0">
                <a:solidFill>
                  <a:srgbClr val="222222"/>
                </a:solidFill>
                <a:effectLst/>
                <a:latin typeface="Calibri (Body)"/>
              </a:rPr>
              <a:t> namespace within </a:t>
            </a:r>
            <a:r>
              <a:rPr lang="en-US" sz="1800" b="1" i="0" dirty="0">
                <a:solidFill>
                  <a:srgbClr val="222222"/>
                </a:solidFill>
                <a:effectLst/>
                <a:latin typeface="Calibri (Body)"/>
              </a:rPr>
              <a:t>sap.ui5</a:t>
            </a:r>
            <a:r>
              <a:rPr lang="en-US" sz="1800" b="0" i="0" dirty="0">
                <a:solidFill>
                  <a:srgbClr val="222222"/>
                </a:solidFill>
                <a:effectLst/>
                <a:latin typeface="Calibri (Body)"/>
              </a:rPr>
              <a:t> namespace.</a:t>
            </a:r>
          </a:p>
          <a:p>
            <a:pPr marL="0" indent="0">
              <a:buNone/>
            </a:pP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9BC65E1-22F8-4E2A-A386-BF9699EEA8BD}"/>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3076" name="Picture 4" descr="Get started with SAPUI5 and Routing | SAP Blogs">
            <a:extLst>
              <a:ext uri="{FF2B5EF4-FFF2-40B4-BE49-F238E27FC236}">
                <a16:creationId xmlns:a16="http://schemas.microsoft.com/office/drawing/2014/main" id="{649FCAC0-ABC6-4C4D-96FA-F25C23EF5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170" y="2107400"/>
            <a:ext cx="6937131" cy="426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955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B2098-7CE2-434F-8293-23BE641DF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C84F1ED-A582-42E2-B11D-9665608A1180}"/>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33" name="Title 1">
            <a:extLst>
              <a:ext uri="{FF2B5EF4-FFF2-40B4-BE49-F238E27FC236}">
                <a16:creationId xmlns:a16="http://schemas.microsoft.com/office/drawing/2014/main" id="{243DAB43-B0BC-4801-8C3E-E80A39DDE018}"/>
              </a:ext>
            </a:extLst>
          </p:cNvPr>
          <p:cNvSpPr>
            <a:spLocks noGrp="1"/>
          </p:cNvSpPr>
          <p:nvPr>
            <p:ph type="title"/>
          </p:nvPr>
        </p:nvSpPr>
        <p:spPr>
          <a:xfrm>
            <a:off x="208196" y="158633"/>
            <a:ext cx="12016066" cy="711081"/>
          </a:xfrm>
        </p:spPr>
        <p:txBody>
          <a:bodyPr>
            <a:normAutofit/>
          </a:body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IN" sz="3600" dirty="0">
              <a:solidFill>
                <a:schemeClr val="tx1">
                  <a:lumMod val="75000"/>
                  <a:lumOff val="25000"/>
                </a:schemeClr>
              </a:solidFill>
            </a:endParaRPr>
          </a:p>
        </p:txBody>
      </p:sp>
      <p:sp>
        <p:nvSpPr>
          <p:cNvPr id="34" name="Rectangle 33">
            <a:extLst>
              <a:ext uri="{FF2B5EF4-FFF2-40B4-BE49-F238E27FC236}">
                <a16:creationId xmlns:a16="http://schemas.microsoft.com/office/drawing/2014/main" id="{E758C999-F66E-44AE-B357-3E6E31CB83D2}"/>
              </a:ext>
            </a:extLst>
          </p:cNvPr>
          <p:cNvSpPr/>
          <p:nvPr/>
        </p:nvSpPr>
        <p:spPr>
          <a:xfrm>
            <a:off x="357181"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D3550213-B2C6-43B7-8DD9-7B9895635A96}"/>
              </a:ext>
            </a:extLst>
          </p:cNvPr>
          <p:cNvSpPr/>
          <p:nvPr/>
        </p:nvSpPr>
        <p:spPr>
          <a:xfrm>
            <a:off x="3481037"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BEA097EE-DC1D-4A70-8EC8-EB839902749E}"/>
              </a:ext>
            </a:extLst>
          </p:cNvPr>
          <p:cNvSpPr/>
          <p:nvPr/>
        </p:nvSpPr>
        <p:spPr>
          <a:xfrm>
            <a:off x="6963477" y="1483112"/>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45F910E2-62D7-4D1C-9AFA-2C1124ADF3F4}"/>
              </a:ext>
            </a:extLst>
          </p:cNvPr>
          <p:cNvSpPr txBox="1"/>
          <p:nvPr/>
        </p:nvSpPr>
        <p:spPr>
          <a:xfrm>
            <a:off x="568971" y="2161593"/>
            <a:ext cx="2304258" cy="2862322"/>
          </a:xfrm>
          <a:prstGeom prst="rect">
            <a:avLst/>
          </a:prstGeom>
          <a:noFill/>
        </p:spPr>
        <p:txBody>
          <a:bodyPr wrap="square" rtlCol="0">
            <a:spAutoFit/>
          </a:bodyPr>
          <a:lstStyle/>
          <a:p>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46" name="TextBox 45">
            <a:extLst>
              <a:ext uri="{FF2B5EF4-FFF2-40B4-BE49-F238E27FC236}">
                <a16:creationId xmlns:a16="http://schemas.microsoft.com/office/drawing/2014/main" id="{9F7C1099-B39D-4050-B891-0A1A428AB94F}"/>
              </a:ext>
            </a:extLst>
          </p:cNvPr>
          <p:cNvSpPr txBox="1"/>
          <p:nvPr/>
        </p:nvSpPr>
        <p:spPr>
          <a:xfrm>
            <a:off x="4383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47" name="TextBox 46">
            <a:extLst>
              <a:ext uri="{FF2B5EF4-FFF2-40B4-BE49-F238E27FC236}">
                <a16:creationId xmlns:a16="http://schemas.microsoft.com/office/drawing/2014/main" id="{99AAD1E5-619B-40F2-9FEA-325351883999}"/>
              </a:ext>
            </a:extLst>
          </p:cNvPr>
          <p:cNvSpPr txBox="1"/>
          <p:nvPr/>
        </p:nvSpPr>
        <p:spPr>
          <a:xfrm>
            <a:off x="3658604" y="2246784"/>
            <a:ext cx="2304258" cy="2585323"/>
          </a:xfrm>
          <a:prstGeom prst="rect">
            <a:avLst/>
          </a:prstGeom>
          <a:noFill/>
        </p:spPr>
        <p:txBody>
          <a:bodyPr wrap="square" rtlCol="0">
            <a:spAutoFit/>
          </a:bodyPr>
          <a:lstStyle/>
          <a:p>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48" name="TextBox 47">
            <a:extLst>
              <a:ext uri="{FF2B5EF4-FFF2-40B4-BE49-F238E27FC236}">
                <a16:creationId xmlns:a16="http://schemas.microsoft.com/office/drawing/2014/main" id="{A3B2764A-E568-44BF-82B4-A2A3C3047EB4}"/>
              </a:ext>
            </a:extLst>
          </p:cNvPr>
          <p:cNvSpPr txBox="1"/>
          <p:nvPr/>
        </p:nvSpPr>
        <p:spPr>
          <a:xfrm>
            <a:off x="3696654"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49" name="TextBox 48">
            <a:extLst>
              <a:ext uri="{FF2B5EF4-FFF2-40B4-BE49-F238E27FC236}">
                <a16:creationId xmlns:a16="http://schemas.microsoft.com/office/drawing/2014/main" id="{AE001A28-286B-4068-8AEE-15A0206E8546}"/>
              </a:ext>
            </a:extLst>
          </p:cNvPr>
          <p:cNvSpPr txBox="1"/>
          <p:nvPr/>
        </p:nvSpPr>
        <p:spPr>
          <a:xfrm>
            <a:off x="7120022"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50" name="TextBox 49">
            <a:extLst>
              <a:ext uri="{FF2B5EF4-FFF2-40B4-BE49-F238E27FC236}">
                <a16:creationId xmlns:a16="http://schemas.microsoft.com/office/drawing/2014/main" id="{557BC7C8-A90A-44C6-9881-F71421E12A14}"/>
              </a:ext>
            </a:extLst>
          </p:cNvPr>
          <p:cNvSpPr txBox="1"/>
          <p:nvPr/>
        </p:nvSpPr>
        <p:spPr>
          <a:xfrm>
            <a:off x="7336691"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51" name="Oval 50">
            <a:extLst>
              <a:ext uri="{FF2B5EF4-FFF2-40B4-BE49-F238E27FC236}">
                <a16:creationId xmlns:a16="http://schemas.microsoft.com/office/drawing/2014/main" id="{5B7F36E7-2CFA-4862-A435-5D829B0B73EE}"/>
              </a:ext>
            </a:extLst>
          </p:cNvPr>
          <p:cNvSpPr/>
          <p:nvPr/>
        </p:nvSpPr>
        <p:spPr>
          <a:xfrm>
            <a:off x="1477463"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A592F6FE-DF06-469C-9646-E0F37021ED48}"/>
              </a:ext>
            </a:extLst>
          </p:cNvPr>
          <p:cNvSpPr/>
          <p:nvPr/>
        </p:nvSpPr>
        <p:spPr>
          <a:xfrm>
            <a:off x="159928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301546EC-B811-4660-9551-F363D9F80BBE}"/>
              </a:ext>
            </a:extLst>
          </p:cNvPr>
          <p:cNvSpPr/>
          <p:nvPr/>
        </p:nvSpPr>
        <p:spPr>
          <a:xfrm>
            <a:off x="172110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DEC55866-F309-4A94-BBE2-5DDF617D87E9}"/>
              </a:ext>
            </a:extLst>
          </p:cNvPr>
          <p:cNvSpPr/>
          <p:nvPr/>
        </p:nvSpPr>
        <p:spPr>
          <a:xfrm>
            <a:off x="464207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a:extLst>
              <a:ext uri="{FF2B5EF4-FFF2-40B4-BE49-F238E27FC236}">
                <a16:creationId xmlns:a16="http://schemas.microsoft.com/office/drawing/2014/main" id="{D1181994-0433-4887-9143-9D2CEBE2F5AB}"/>
              </a:ext>
            </a:extLst>
          </p:cNvPr>
          <p:cNvSpPr/>
          <p:nvPr/>
        </p:nvSpPr>
        <p:spPr>
          <a:xfrm>
            <a:off x="476389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D2B9AD12-8408-44F6-89DE-0DDA37FD2914}"/>
              </a:ext>
            </a:extLst>
          </p:cNvPr>
          <p:cNvSpPr/>
          <p:nvPr/>
        </p:nvSpPr>
        <p:spPr>
          <a:xfrm>
            <a:off x="488571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Oval 56">
            <a:extLst>
              <a:ext uri="{FF2B5EF4-FFF2-40B4-BE49-F238E27FC236}">
                <a16:creationId xmlns:a16="http://schemas.microsoft.com/office/drawing/2014/main" id="{8779640F-E32C-405D-8231-196330096FEA}"/>
              </a:ext>
            </a:extLst>
          </p:cNvPr>
          <p:cNvSpPr/>
          <p:nvPr/>
        </p:nvSpPr>
        <p:spPr>
          <a:xfrm>
            <a:off x="780668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90FFB84F-D695-4C30-93AF-738312FABDDC}"/>
              </a:ext>
            </a:extLst>
          </p:cNvPr>
          <p:cNvSpPr/>
          <p:nvPr/>
        </p:nvSpPr>
        <p:spPr>
          <a:xfrm>
            <a:off x="7928506"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1810290F-0F6B-490D-8470-38550AB6A6ED}"/>
              </a:ext>
            </a:extLst>
          </p:cNvPr>
          <p:cNvSpPr/>
          <p:nvPr/>
        </p:nvSpPr>
        <p:spPr>
          <a:xfrm>
            <a:off x="8050325"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2">
            <a:extLst>
              <a:ext uri="{FF2B5EF4-FFF2-40B4-BE49-F238E27FC236}">
                <a16:creationId xmlns:a16="http://schemas.microsoft.com/office/drawing/2014/main" id="{2455EE29-04B0-4A17-B4EB-98E4FA5B1A4E}"/>
              </a:ext>
            </a:extLst>
          </p:cNvPr>
          <p:cNvSpPr>
            <a:spLocks noGrp="1" noChangeArrowheads="1"/>
          </p:cNvSpPr>
          <p:nvPr>
            <p:ph idx="1"/>
          </p:nvPr>
        </p:nvSpPr>
        <p:spPr bwMode="auto">
          <a:xfrm>
            <a:off x="208196" y="853303"/>
            <a:ext cx="64987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Tree>
    <p:extLst>
      <p:ext uri="{BB962C8B-B14F-4D97-AF65-F5344CB8AC3E}">
        <p14:creationId xmlns:p14="http://schemas.microsoft.com/office/powerpoint/2010/main" val="3094035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E108-35E5-433A-9F2C-DA75F8BD7E18}"/>
              </a:ext>
            </a:extLst>
          </p:cNvPr>
          <p:cNvSpPr>
            <a:spLocks noGrp="1"/>
          </p:cNvSpPr>
          <p:nvPr>
            <p:ph type="title"/>
          </p:nvPr>
        </p:nvSpPr>
        <p:spPr>
          <a:xfrm>
            <a:off x="337039" y="24587"/>
            <a:ext cx="10515600" cy="827496"/>
          </a:xfrm>
        </p:spPr>
        <p:txBody>
          <a:bodyPr>
            <a:normAutofit/>
          </a:bodyPr>
          <a:lstStyle/>
          <a:p>
            <a:r>
              <a:rPr lang="en-US" sz="3600" dirty="0">
                <a:latin typeface="Cooper Black" panose="0208090404030B020404" pitchFamily="18" charset="0"/>
              </a:rPr>
              <a:t>Navigation and Routing</a:t>
            </a:r>
          </a:p>
        </p:txBody>
      </p:sp>
      <p:sp>
        <p:nvSpPr>
          <p:cNvPr id="3" name="Content Placeholder 2">
            <a:extLst>
              <a:ext uri="{FF2B5EF4-FFF2-40B4-BE49-F238E27FC236}">
                <a16:creationId xmlns:a16="http://schemas.microsoft.com/office/drawing/2014/main" id="{C2111588-C5D9-432A-B28F-37B508DEA2FB}"/>
              </a:ext>
            </a:extLst>
          </p:cNvPr>
          <p:cNvSpPr>
            <a:spLocks noGrp="1"/>
          </p:cNvSpPr>
          <p:nvPr>
            <p:ph idx="1"/>
          </p:nvPr>
        </p:nvSpPr>
        <p:spPr>
          <a:xfrm>
            <a:off x="337039" y="872980"/>
            <a:ext cx="10515600" cy="4351338"/>
          </a:xfrm>
        </p:spPr>
        <p:txBody>
          <a:bodyPr>
            <a:normAutofit/>
          </a:bodyPr>
          <a:lstStyle/>
          <a:p>
            <a:pPr algn="just"/>
            <a:r>
              <a:rPr lang="en-US" sz="1800" b="0" i="0" dirty="0">
                <a:solidFill>
                  <a:srgbClr val="333333"/>
                </a:solidFill>
                <a:effectLst/>
                <a:latin typeface="Calibri (Body)"/>
              </a:rPr>
              <a:t>Navigation and routing is essential in modern single-page applications such as apps built with SAPUI5.</a:t>
            </a:r>
          </a:p>
          <a:p>
            <a:pPr algn="just"/>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r>
              <a:rPr lang="en-US" sz="1800" b="1" i="0" dirty="0">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a:p>
            <a:endParaRPr lang="en-US" sz="1800" dirty="0">
              <a:solidFill>
                <a:srgbClr val="333333"/>
              </a:solidFill>
              <a:latin typeface="Calibri (Body)"/>
            </a:endParaRPr>
          </a:p>
          <a:p>
            <a:endParaRPr lang="en-US" sz="1800" b="0" i="0" dirty="0">
              <a:solidFill>
                <a:srgbClr val="333333"/>
              </a:solidFill>
              <a:effectLst/>
              <a:latin typeface="Calibri (Body)"/>
            </a:endParaRPr>
          </a:p>
        </p:txBody>
      </p:sp>
      <p:pic>
        <p:nvPicPr>
          <p:cNvPr id="4" name="Picture 3">
            <a:extLst>
              <a:ext uri="{FF2B5EF4-FFF2-40B4-BE49-F238E27FC236}">
                <a16:creationId xmlns:a16="http://schemas.microsoft.com/office/drawing/2014/main" id="{F7235079-757D-4D7E-BC7A-925CE2B25C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59255D85-539B-43AF-BE92-56671FABA85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960770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261764" y="883894"/>
            <a:ext cx="11139348" cy="5355312"/>
          </a:xfrm>
          <a:prstGeom prst="rect">
            <a:avLst/>
          </a:prstGeom>
          <a:noFill/>
        </p:spPr>
        <p:txBody>
          <a:bodyPr wrap="square" rtlCol="0">
            <a:spAutoFit/>
          </a:bodyPr>
          <a:lstStyle/>
          <a:p>
            <a:pPr marL="285750" indent="-285750">
              <a:buFont typeface="Arial" panose="020B0604020202020204" pitchFamily="34" charset="0"/>
              <a:buChar char="•"/>
              <a:defRPr/>
            </a:pPr>
            <a:r>
              <a:rPr lang="en-US" dirty="0">
                <a:latin typeface="Calibri (Body)"/>
              </a:rPr>
              <a:t>What is Fiori</a:t>
            </a:r>
          </a:p>
          <a:p>
            <a:pPr marL="285750" indent="-285750">
              <a:buFont typeface="Arial" panose="020B0604020202020204" pitchFamily="34" charset="0"/>
              <a:buChar char="•"/>
              <a:defRPr/>
            </a:pPr>
            <a:r>
              <a:rPr lang="en-US" dirty="0">
                <a:latin typeface="Calibri (Body)"/>
              </a:rPr>
              <a:t>Structure Project of Fiori</a:t>
            </a:r>
          </a:p>
          <a:p>
            <a:pPr marL="285750" indent="-285750">
              <a:buFont typeface="Arial" panose="020B0604020202020204" pitchFamily="34" charset="0"/>
              <a:buChar char="•"/>
              <a:defRPr/>
            </a:pPr>
            <a:r>
              <a:rPr lang="en-US" dirty="0">
                <a:latin typeface="Calibri (Body)"/>
              </a:rPr>
              <a:t>Structure of Fiori Application Setup</a:t>
            </a:r>
          </a:p>
          <a:p>
            <a:pPr marL="285750" indent="-285750">
              <a:buFont typeface="Arial" panose="020B0604020202020204" pitchFamily="34" charset="0"/>
              <a:buChar char="•"/>
              <a:defRPr/>
            </a:pPr>
            <a:r>
              <a:rPr lang="en-US" dirty="0">
                <a:latin typeface="Calibri (Body)"/>
              </a:rPr>
              <a:t>Understanding manifest.json and Component.js</a:t>
            </a:r>
          </a:p>
          <a:p>
            <a:pPr marL="285750" indent="-285750">
              <a:buFont typeface="Arial" panose="020B0604020202020204" pitchFamily="34" charset="0"/>
              <a:buChar char="•"/>
              <a:defRPr/>
            </a:pPr>
            <a:r>
              <a:rPr lang="en-US" dirty="0">
                <a:latin typeface="Calibri (Body)"/>
              </a:rPr>
              <a:t>Instantiating Models from manifest.json</a:t>
            </a:r>
          </a:p>
          <a:p>
            <a:pPr marL="285750" indent="-285750">
              <a:buFont typeface="Arial" panose="020B0604020202020204" pitchFamily="34" charset="0"/>
              <a:buChar char="•"/>
              <a:defRPr/>
            </a:pPr>
            <a:r>
              <a:rPr kumimoji="0" lang="en-US" u="none" strike="noStrike" kern="1200" cap="none" spc="0" normalizeH="0" baseline="0" noProof="0" dirty="0">
                <a:ln>
                  <a:noFill/>
                </a:ln>
                <a:solidFill>
                  <a:prstClr val="black"/>
                </a:solidFill>
                <a:effectLst/>
                <a:uLnTx/>
                <a:uFillTx/>
                <a:latin typeface="Calibri (Body)"/>
              </a:rPr>
              <a:t>I</a:t>
            </a:r>
            <a:r>
              <a:rPr lang="en-US" dirty="0">
                <a:latin typeface="Calibri (Body)"/>
              </a:rPr>
              <a:t>mplementing App Navigation</a:t>
            </a:r>
          </a:p>
          <a:p>
            <a:pPr marL="285750" indent="-285750">
              <a:buFont typeface="Arial" panose="020B0604020202020204" pitchFamily="34" charset="0"/>
              <a:buChar char="•"/>
              <a:defRPr/>
            </a:pPr>
            <a:endParaRPr lang="en-US" dirty="0">
              <a:latin typeface="Calibri (Body)"/>
            </a:endParaRPr>
          </a:p>
          <a:p>
            <a:pPr marL="285750" indent="-285750">
              <a:buFont typeface="Arial" panose="020B0604020202020204" pitchFamily="34" charset="0"/>
              <a:buChar char="•"/>
              <a:defRPr/>
            </a:pPr>
            <a:endParaRPr lang="en-US" dirty="0">
              <a:latin typeface="Calibri (Body)"/>
            </a:endParaRPr>
          </a:p>
          <a:p>
            <a:pPr>
              <a:defRPr/>
            </a:pPr>
            <a:r>
              <a:rPr kumimoji="0" lang="en-US" b="0" u="none" strike="noStrike" kern="1200" cap="none" spc="0" normalizeH="0" baseline="0" noProof="0" dirty="0">
                <a:ln>
                  <a:noFill/>
                </a:ln>
                <a:solidFill>
                  <a:prstClr val="black"/>
                </a:solidFill>
                <a:effectLst/>
                <a:uLnTx/>
                <a:uFillTx/>
                <a:latin typeface="Calibri (Body)"/>
              </a:rPr>
              <a:t>  ---Break---</a:t>
            </a:r>
          </a:p>
          <a:p>
            <a:pPr marL="285750" indent="-285750">
              <a:buFont typeface="Arial" panose="020B0604020202020204" pitchFamily="34" charset="0"/>
              <a:buChar char="•"/>
              <a:defRPr/>
            </a:pPr>
            <a:endParaRPr lang="en-US" dirty="0">
              <a:latin typeface="Calibri (Body)"/>
            </a:endParaRPr>
          </a:p>
          <a:p>
            <a:pPr marL="285750" indent="-285750">
              <a:buFont typeface="Arial" panose="020B0604020202020204" pitchFamily="34" charset="0"/>
              <a:buChar char="•"/>
              <a:defRPr/>
            </a:pPr>
            <a:r>
              <a:rPr lang="en-US" dirty="0">
                <a:latin typeface="Calibri (Body)"/>
              </a:rPr>
              <a:t>Model </a:t>
            </a:r>
            <a:r>
              <a:rPr lang="en-US" sz="1800" dirty="0">
                <a:solidFill>
                  <a:schemeClr val="tx1">
                    <a:lumMod val="95000"/>
                    <a:lumOff val="5000"/>
                  </a:schemeClr>
                </a:solidFill>
                <a:effectLst/>
                <a:latin typeface="Calibri (Body)"/>
              </a:rPr>
              <a:t>Instantiation</a:t>
            </a:r>
          </a:p>
          <a:p>
            <a:pPr marL="285750" indent="-285750">
              <a:buFont typeface="Arial" panose="020B0604020202020204" pitchFamily="34" charset="0"/>
              <a:buChar char="•"/>
              <a:defRPr/>
            </a:pPr>
            <a:r>
              <a:rPr lang="en-US" dirty="0">
                <a:latin typeface="Calibri (Body)"/>
              </a:rPr>
              <a:t>Routes and Routing</a:t>
            </a:r>
          </a:p>
          <a:p>
            <a:pPr marL="285750" indent="-285750">
              <a:buFont typeface="Arial" panose="020B0604020202020204" pitchFamily="34" charset="0"/>
              <a:buChar char="•"/>
              <a:defRPr/>
            </a:pPr>
            <a:r>
              <a:rPr lang="en-US" dirty="0">
                <a:solidFill>
                  <a:schemeClr val="tx1">
                    <a:lumMod val="95000"/>
                    <a:lumOff val="5000"/>
                  </a:schemeClr>
                </a:solidFill>
                <a:latin typeface="Calibri (Body)"/>
              </a:rPr>
              <a:t>Routing Configuration</a:t>
            </a:r>
            <a:endParaRPr lang="en-US" dirty="0">
              <a:latin typeface="Calibri (Body)"/>
            </a:endParaRPr>
          </a:p>
          <a:p>
            <a:pPr marL="285750" indent="-285750">
              <a:buFont typeface="Arial" panose="020B0604020202020204" pitchFamily="34" charset="0"/>
              <a:buChar char="•"/>
              <a:defRPr/>
            </a:pPr>
            <a:r>
              <a:rPr lang="en-US" dirty="0">
                <a:latin typeface="Calibri (Body)"/>
              </a:rPr>
              <a:t>Concept of Enable routing</a:t>
            </a:r>
          </a:p>
          <a:p>
            <a:pPr marL="285750" indent="-285750">
              <a:buFont typeface="Arial" panose="020B0604020202020204" pitchFamily="34" charset="0"/>
              <a:buChar char="•"/>
              <a:defRPr/>
            </a:pPr>
            <a:endParaRPr lang="en-US" i="1" dirty="0"/>
          </a:p>
          <a:p>
            <a:pPr>
              <a:defRPr/>
            </a:pPr>
            <a:endParaRPr lang="en-US" i="1" dirty="0"/>
          </a:p>
          <a:p>
            <a:pPr marL="285750" indent="-285750">
              <a:buFont typeface="Arial" panose="020B0604020202020204" pitchFamily="34" charset="0"/>
              <a:buChar char="•"/>
              <a:defRPr/>
            </a:pPr>
            <a:endParaRPr lang="en-US" i="1" dirty="0"/>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6E36B2-4254-4C91-BCE6-537052C1D13F}"/>
              </a:ext>
            </a:extLst>
          </p:cNvPr>
          <p:cNvSpPr>
            <a:spLocks noGrp="1"/>
          </p:cNvSpPr>
          <p:nvPr>
            <p:ph idx="1"/>
          </p:nvPr>
        </p:nvSpPr>
        <p:spPr>
          <a:xfrm>
            <a:off x="363415" y="729762"/>
            <a:ext cx="10515600" cy="5943600"/>
          </a:xfrm>
        </p:spPr>
        <p:txBody>
          <a:bodyPr>
            <a:normAutofit/>
          </a:bodyPr>
          <a:lstStyle/>
          <a:p>
            <a:pPr marL="0" indent="0" algn="just">
              <a:buNone/>
            </a:pPr>
            <a:r>
              <a:rPr lang="en-US" sz="1800" dirty="0"/>
              <a:t>Design a SAP Fiori Master-Detail Application With routing</a:t>
            </a:r>
          </a:p>
          <a:p>
            <a:pPr marL="457200" indent="-457200" algn="just">
              <a:buAutoNum type="arabicPeriod"/>
            </a:pPr>
            <a:r>
              <a:rPr lang="en-US" sz="1800" dirty="0">
                <a:hlinkClick r:id="rId2"/>
              </a:rPr>
              <a:t>Add the routing concept in view1 controller</a:t>
            </a:r>
            <a:endParaRPr lang="en-US" sz="1800" dirty="0"/>
          </a:p>
          <a:p>
            <a:pPr marL="457200" indent="-457200" algn="just">
              <a:buAutoNum type="arabicPeriod"/>
            </a:pPr>
            <a:r>
              <a:rPr lang="en-US" sz="1800" dirty="0">
                <a:hlinkClick r:id="rId3"/>
              </a:rPr>
              <a:t>Add more data in view2 controller</a:t>
            </a:r>
            <a:endParaRPr lang="en-US" sz="1800" dirty="0"/>
          </a:p>
          <a:p>
            <a:pPr marL="457200" indent="-457200" algn="just">
              <a:buAutoNum type="arabicPeriod"/>
            </a:pPr>
            <a:r>
              <a:rPr lang="en-US" sz="1800" dirty="0">
                <a:hlinkClick r:id="rId4"/>
              </a:rPr>
              <a:t>Add new controller as Avengers which has image </a:t>
            </a:r>
            <a:endParaRPr lang="en-US" sz="1800" dirty="0"/>
          </a:p>
          <a:p>
            <a:pPr marL="457200" indent="-457200" algn="just">
              <a:buAutoNum type="arabicPeriod"/>
            </a:pPr>
            <a:r>
              <a:rPr lang="en-US" sz="1800" dirty="0">
                <a:hlinkClick r:id="rId5"/>
              </a:rPr>
              <a:t>Add new controller, which has all the suppliers data</a:t>
            </a:r>
            <a:endParaRPr lang="en-US" sz="1800" dirty="0"/>
          </a:p>
          <a:p>
            <a:pPr marL="457200" indent="-457200" algn="just">
              <a:buAutoNum type="arabicPeriod"/>
            </a:pPr>
            <a:r>
              <a:rPr lang="en-US" sz="1800" dirty="0">
                <a:hlinkClick r:id="rId6"/>
              </a:rPr>
              <a:t>Update i18n</a:t>
            </a:r>
            <a:endParaRPr lang="en-US" sz="1800" dirty="0"/>
          </a:p>
          <a:p>
            <a:pPr marL="457200" indent="-457200" algn="just">
              <a:buAutoNum type="arabicPeriod"/>
            </a:pPr>
            <a:r>
              <a:rPr lang="en-US" sz="1800" dirty="0">
                <a:hlinkClick r:id="rId7"/>
              </a:rPr>
              <a:t>Update fruits json model</a:t>
            </a:r>
            <a:endParaRPr lang="en-US" sz="1800" dirty="0"/>
          </a:p>
          <a:p>
            <a:pPr marL="457200" indent="-457200" algn="just">
              <a:buAutoNum type="arabicPeriod"/>
            </a:pPr>
            <a:r>
              <a:rPr lang="en-US" sz="1800" dirty="0"/>
              <a:t>Update and all xml files</a:t>
            </a:r>
          </a:p>
          <a:p>
            <a:pPr marL="0" indent="0" algn="just">
              <a:buNone/>
            </a:pPr>
            <a:r>
              <a:rPr lang="en-US" sz="1800" dirty="0"/>
              <a:t>        7.1 </a:t>
            </a:r>
            <a:r>
              <a:rPr lang="en-US" sz="1800" dirty="0">
                <a:hlinkClick r:id="rId8"/>
              </a:rPr>
              <a:t>App view</a:t>
            </a:r>
            <a:endParaRPr lang="en-US" sz="1800" dirty="0"/>
          </a:p>
          <a:p>
            <a:pPr marL="0" indent="0" algn="just">
              <a:buNone/>
            </a:pPr>
            <a:r>
              <a:rPr lang="en-US" sz="1800" dirty="0"/>
              <a:t>        7.2 </a:t>
            </a:r>
            <a:r>
              <a:rPr lang="en-US" sz="1800" dirty="0">
                <a:hlinkClick r:id="rId9"/>
              </a:rPr>
              <a:t>Avengers view </a:t>
            </a:r>
            <a:endParaRPr lang="en-US" sz="1800" dirty="0"/>
          </a:p>
          <a:p>
            <a:pPr marL="0" indent="0" algn="just">
              <a:buNone/>
            </a:pPr>
            <a:r>
              <a:rPr lang="en-US" sz="1800" dirty="0"/>
              <a:t>        7.3 </a:t>
            </a:r>
            <a:r>
              <a:rPr lang="en-US" sz="1800" dirty="0">
                <a:hlinkClick r:id="rId10"/>
              </a:rPr>
              <a:t>Supplier view</a:t>
            </a:r>
            <a:endParaRPr lang="en-US" sz="1800" dirty="0"/>
          </a:p>
          <a:p>
            <a:pPr marL="0" indent="0" algn="just">
              <a:buNone/>
            </a:pPr>
            <a:r>
              <a:rPr lang="en-US" sz="1800" dirty="0"/>
              <a:t>        7.4 </a:t>
            </a:r>
            <a:r>
              <a:rPr lang="en-US" sz="1800" dirty="0">
                <a:hlinkClick r:id="rId11"/>
              </a:rPr>
              <a:t>View1</a:t>
            </a:r>
            <a:endParaRPr lang="en-US" sz="1800" dirty="0"/>
          </a:p>
          <a:p>
            <a:pPr marL="0" indent="0" algn="just">
              <a:buNone/>
            </a:pPr>
            <a:r>
              <a:rPr lang="en-US" sz="1800" dirty="0"/>
              <a:t>         7.5 </a:t>
            </a:r>
            <a:r>
              <a:rPr lang="en-US" sz="1800" dirty="0">
                <a:hlinkClick r:id="rId12"/>
              </a:rPr>
              <a:t>View 2</a:t>
            </a:r>
            <a:endParaRPr lang="en-US" sz="1800" dirty="0"/>
          </a:p>
          <a:p>
            <a:pPr marL="342900" indent="-342900" algn="just">
              <a:buAutoNum type="arabicPeriod" startAt="8"/>
            </a:pPr>
            <a:r>
              <a:rPr lang="en-US" sz="1800" dirty="0">
                <a:hlinkClick r:id="rId13"/>
              </a:rPr>
              <a:t>Update component.js file</a:t>
            </a:r>
            <a:endParaRPr lang="en-US" sz="1800" dirty="0"/>
          </a:p>
          <a:p>
            <a:pPr marL="342900" indent="-342900" algn="just">
              <a:buAutoNum type="arabicPeriod" startAt="8"/>
            </a:pPr>
            <a:r>
              <a:rPr lang="en-US" sz="1800" dirty="0">
                <a:hlinkClick r:id="rId14"/>
              </a:rPr>
              <a:t>Add routing in manifest.json file</a:t>
            </a:r>
            <a:endParaRPr lang="en-US" sz="1800" dirty="0"/>
          </a:p>
          <a:p>
            <a:pPr marL="0" indent="0" algn="just">
              <a:buNone/>
            </a:pPr>
            <a:endParaRPr lang="en-US" sz="2200" dirty="0"/>
          </a:p>
          <a:p>
            <a:pPr marL="457200" indent="-457200" algn="just">
              <a:buAutoNum type="arabicPeriod"/>
            </a:pPr>
            <a:endParaRPr lang="en-US" sz="2200" dirty="0"/>
          </a:p>
          <a:p>
            <a:pPr marL="0" indent="0" algn="just">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9653AD57-1B38-42AF-A707-BFA667C95F4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C7E73219-16DE-4040-86FB-3399B8132D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D72744E8-4028-4F79-8BDC-3596D2157BC5}"/>
              </a:ext>
            </a:extLst>
          </p:cNvPr>
          <p:cNvSpPr txBox="1">
            <a:spLocks noGrp="1"/>
          </p:cNvSpPr>
          <p:nvPr>
            <p:ph type="title"/>
          </p:nvPr>
        </p:nvSpPr>
        <p:spPr>
          <a:xfrm>
            <a:off x="363415" y="17176"/>
            <a:ext cx="10515600" cy="8112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r>
              <a:rPr lang="en-US" sz="3600" b="1" dirty="0">
                <a:latin typeface="Cooper Black" panose="0208090404030B020404" pitchFamily="18" charset="0"/>
              </a:rPr>
              <a:t>  </a:t>
            </a:r>
          </a:p>
        </p:txBody>
      </p:sp>
      <p:pic>
        <p:nvPicPr>
          <p:cNvPr id="7" name="Picture 2" descr="Free Vector | Professional programmer engineer writing code">
            <a:extLst>
              <a:ext uri="{FF2B5EF4-FFF2-40B4-BE49-F238E27FC236}">
                <a16:creationId xmlns:a16="http://schemas.microsoft.com/office/drawing/2014/main" id="{FE286414-7D9B-4FEC-B02F-036DBD9A7E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18017" y="1496312"/>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99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3983-B6ED-48A4-AD3B-436193A30F42}"/>
              </a:ext>
            </a:extLst>
          </p:cNvPr>
          <p:cNvSpPr>
            <a:spLocks noGrp="1"/>
          </p:cNvSpPr>
          <p:nvPr>
            <p:ph type="title"/>
          </p:nvPr>
        </p:nvSpPr>
        <p:spPr>
          <a:xfrm>
            <a:off x="354106" y="121602"/>
            <a:ext cx="10515600" cy="707887"/>
          </a:xfrm>
        </p:spPr>
        <p:txBody>
          <a:bodyPr>
            <a:normAutofit/>
          </a:bodyPr>
          <a:lstStyle/>
          <a:p>
            <a:r>
              <a:rPr lang="en-US" sz="3600" dirty="0">
                <a:latin typeface="Cooper Black" panose="0208090404030B020404" pitchFamily="18" charset="0"/>
              </a:rPr>
              <a:t>Concept of enable routing</a:t>
            </a:r>
          </a:p>
        </p:txBody>
      </p:sp>
      <p:sp>
        <p:nvSpPr>
          <p:cNvPr id="3" name="Content Placeholder 2">
            <a:extLst>
              <a:ext uri="{FF2B5EF4-FFF2-40B4-BE49-F238E27FC236}">
                <a16:creationId xmlns:a16="http://schemas.microsoft.com/office/drawing/2014/main" id="{B90D3B1B-B4DE-4EB0-A91B-AE7A70890CF5}"/>
              </a:ext>
            </a:extLst>
          </p:cNvPr>
          <p:cNvSpPr>
            <a:spLocks noGrp="1"/>
          </p:cNvSpPr>
          <p:nvPr>
            <p:ph idx="1"/>
          </p:nvPr>
        </p:nvSpPr>
        <p:spPr>
          <a:xfrm>
            <a:off x="416859" y="900217"/>
            <a:ext cx="10515600" cy="4351338"/>
          </a:xfrm>
        </p:spPr>
        <p:txBody>
          <a:bodyPr>
            <a:normAutofit/>
          </a:bodyPr>
          <a:lstStyle/>
          <a:p>
            <a:pPr marL="0" indent="0" algn="just">
              <a:buNone/>
            </a:pPr>
            <a:r>
              <a:rPr lang="en-US" sz="1800" b="0" i="0" dirty="0">
                <a:solidFill>
                  <a:srgbClr val="333333"/>
                </a:solidFill>
                <a:effectLst/>
                <a:latin typeface="Calibri (Body)"/>
              </a:rPr>
              <a:t>The routing configuration controls the application flow when the user triggers a navigation action or opens a link to the application directly.</a:t>
            </a:r>
          </a:p>
          <a:p>
            <a:pPr marL="0" indent="0">
              <a:buNone/>
            </a:pPr>
            <a:r>
              <a:rPr lang="en-US" sz="1800" b="0" i="0" dirty="0">
                <a:solidFill>
                  <a:srgbClr val="333333"/>
                </a:solidFill>
                <a:effectLst/>
                <a:latin typeface="Calibri (Body)"/>
                <a:hlinkClick r:id="rId2"/>
              </a:rPr>
              <a:t>https://sapui5.hana.ondemand.com/#/topic/1b6dcd39a6a74f528b27ddb22f15af0d</a:t>
            </a:r>
            <a:endParaRPr lang="en-US" sz="1800" dirty="0">
              <a:solidFill>
                <a:srgbClr val="333333"/>
              </a:solidFill>
              <a:latin typeface="Calibri (Body)"/>
            </a:endParaRPr>
          </a:p>
        </p:txBody>
      </p:sp>
      <p:pic>
        <p:nvPicPr>
          <p:cNvPr id="4" name="Picture 3">
            <a:extLst>
              <a:ext uri="{FF2B5EF4-FFF2-40B4-BE49-F238E27FC236}">
                <a16:creationId xmlns:a16="http://schemas.microsoft.com/office/drawing/2014/main" id="{51458B53-46B0-427E-877D-B6AFA8E2C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4666A66-F0BD-4023-B91B-00E2D0A4FABF}"/>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13" name="Rounded Rectangle 103">
            <a:extLst>
              <a:ext uri="{FF2B5EF4-FFF2-40B4-BE49-F238E27FC236}">
                <a16:creationId xmlns:a16="http://schemas.microsoft.com/office/drawing/2014/main" id="{A6CBF339-3CA0-4DA5-A20E-6B46F69392B2}"/>
              </a:ext>
            </a:extLst>
          </p:cNvPr>
          <p:cNvSpPr/>
          <p:nvPr/>
        </p:nvSpPr>
        <p:spPr>
          <a:xfrm>
            <a:off x="6382523" y="2231933"/>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Routing in Component.js</a:t>
            </a:r>
          </a:p>
        </p:txBody>
      </p:sp>
      <p:sp>
        <p:nvSpPr>
          <p:cNvPr id="43" name="Rounded Rectangle 103">
            <a:extLst>
              <a:ext uri="{FF2B5EF4-FFF2-40B4-BE49-F238E27FC236}">
                <a16:creationId xmlns:a16="http://schemas.microsoft.com/office/drawing/2014/main" id="{4BE37B48-81FC-45D3-A8D0-087BFB63F5F6}"/>
              </a:ext>
            </a:extLst>
          </p:cNvPr>
          <p:cNvSpPr/>
          <p:nvPr/>
        </p:nvSpPr>
        <p:spPr>
          <a:xfrm>
            <a:off x="416859" y="2274902"/>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rgbClr val="333333"/>
                </a:solidFill>
                <a:latin typeface="Calibri (Body)"/>
              </a:rPr>
              <a:t>m</a:t>
            </a:r>
            <a:r>
              <a:rPr lang="en-US" sz="1800" b="0" i="0" dirty="0">
                <a:solidFill>
                  <a:srgbClr val="333333"/>
                </a:solidFill>
                <a:effectLst/>
                <a:latin typeface="Calibri (Body)"/>
              </a:rPr>
              <a:t>anifest file has the routing as gi</a:t>
            </a:r>
            <a:r>
              <a:rPr lang="en-US" sz="1800" dirty="0">
                <a:solidFill>
                  <a:srgbClr val="333333"/>
                </a:solidFill>
                <a:latin typeface="Calibri (Body)"/>
              </a:rPr>
              <a:t>ven below diagram</a:t>
            </a:r>
            <a:endParaRPr lang="en-US" sz="1800" b="0" i="0" dirty="0">
              <a:solidFill>
                <a:srgbClr val="333333"/>
              </a:solidFill>
              <a:effectLst/>
              <a:latin typeface="Calibri (Body)"/>
            </a:endParaRPr>
          </a:p>
        </p:txBody>
      </p:sp>
      <p:pic>
        <p:nvPicPr>
          <p:cNvPr id="47" name="Picture 46">
            <a:hlinkClick r:id="rId4"/>
            <a:extLst>
              <a:ext uri="{FF2B5EF4-FFF2-40B4-BE49-F238E27FC236}">
                <a16:creationId xmlns:a16="http://schemas.microsoft.com/office/drawing/2014/main" id="{5C7B931E-C7FB-4B5E-9D68-2812308D4E40}"/>
              </a:ext>
            </a:extLst>
          </p:cNvPr>
          <p:cNvPicPr>
            <a:picLocks noChangeAspect="1"/>
          </p:cNvPicPr>
          <p:nvPr/>
        </p:nvPicPr>
        <p:blipFill>
          <a:blip r:embed="rId5"/>
          <a:stretch>
            <a:fillRect/>
          </a:stretch>
        </p:blipFill>
        <p:spPr>
          <a:xfrm>
            <a:off x="6096000" y="3796009"/>
            <a:ext cx="5989839" cy="1455546"/>
          </a:xfrm>
          <a:prstGeom prst="rect">
            <a:avLst/>
          </a:prstGeom>
        </p:spPr>
      </p:pic>
      <p:pic>
        <p:nvPicPr>
          <p:cNvPr id="7" name="Picture 6">
            <a:hlinkClick r:id="rId6"/>
            <a:extLst>
              <a:ext uri="{FF2B5EF4-FFF2-40B4-BE49-F238E27FC236}">
                <a16:creationId xmlns:a16="http://schemas.microsoft.com/office/drawing/2014/main" id="{F9DED60D-39AA-4C17-97CA-71AFFC5E1595}"/>
              </a:ext>
            </a:extLst>
          </p:cNvPr>
          <p:cNvPicPr>
            <a:picLocks noChangeAspect="1"/>
          </p:cNvPicPr>
          <p:nvPr/>
        </p:nvPicPr>
        <p:blipFill>
          <a:blip r:embed="rId7"/>
          <a:stretch>
            <a:fillRect/>
          </a:stretch>
        </p:blipFill>
        <p:spPr>
          <a:xfrm>
            <a:off x="416859" y="3075887"/>
            <a:ext cx="4290432" cy="3660511"/>
          </a:xfrm>
          <a:prstGeom prst="rect">
            <a:avLst/>
          </a:prstGeom>
        </p:spPr>
      </p:pic>
      <p:cxnSp>
        <p:nvCxnSpPr>
          <p:cNvPr id="9" name="Straight Connector 8">
            <a:extLst>
              <a:ext uri="{FF2B5EF4-FFF2-40B4-BE49-F238E27FC236}">
                <a16:creationId xmlns:a16="http://schemas.microsoft.com/office/drawing/2014/main" id="{D6E074C1-F1B5-4466-BE58-6F4992CB926F}"/>
              </a:ext>
            </a:extLst>
          </p:cNvPr>
          <p:cNvCxnSpPr/>
          <p:nvPr/>
        </p:nvCxnSpPr>
        <p:spPr>
          <a:xfrm>
            <a:off x="5715000" y="2231933"/>
            <a:ext cx="0" cy="4480560"/>
          </a:xfrm>
          <a:prstGeom prst="line">
            <a:avLst/>
          </a:prstGeom>
          <a:ln w="22225">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965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DC04F-1E8B-4BAA-A56F-CFDCDBBD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D3ED9E85-3BE4-40DD-A1C2-0443F7DE09E0}"/>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7" name="Title 3">
            <a:extLst>
              <a:ext uri="{FF2B5EF4-FFF2-40B4-BE49-F238E27FC236}">
                <a16:creationId xmlns:a16="http://schemas.microsoft.com/office/drawing/2014/main" id="{C4D77745-F06B-49F1-BC39-BE3F143B4DC5}"/>
              </a:ext>
            </a:extLst>
          </p:cNvPr>
          <p:cNvSpPr txBox="1">
            <a:spLocks/>
          </p:cNvSpPr>
          <p:nvPr/>
        </p:nvSpPr>
        <p:spPr>
          <a:xfrm>
            <a:off x="324193" y="155350"/>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What is Fiori?</a:t>
            </a:r>
          </a:p>
        </p:txBody>
      </p:sp>
      <p:sp>
        <p:nvSpPr>
          <p:cNvPr id="8" name="TextBox 7">
            <a:extLst>
              <a:ext uri="{FF2B5EF4-FFF2-40B4-BE49-F238E27FC236}">
                <a16:creationId xmlns:a16="http://schemas.microsoft.com/office/drawing/2014/main" id="{B2EC6567-1811-462F-9821-C97504A9D10D}"/>
              </a:ext>
            </a:extLst>
          </p:cNvPr>
          <p:cNvSpPr txBox="1"/>
          <p:nvPr/>
        </p:nvSpPr>
        <p:spPr>
          <a:xfrm>
            <a:off x="324193" y="886258"/>
            <a:ext cx="8772182" cy="3693319"/>
          </a:xfrm>
          <a:prstGeom prst="rect">
            <a:avLst/>
          </a:prstGeom>
          <a:noFill/>
        </p:spPr>
        <p:txBody>
          <a:bodyPr wrap="square" rtlCol="0">
            <a:spAutoFit/>
          </a:bodyPr>
          <a:lstStyle/>
          <a:p>
            <a:pPr marL="285750" indent="-285750"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defTabSz="685800"/>
            <a:endParaRPr lang="en-US" dirty="0">
              <a:solidFill>
                <a:prstClr val="black"/>
              </a:solidFill>
              <a:latin typeface="Calibri (Body)"/>
            </a:endParaRPr>
          </a:p>
          <a:p>
            <a:pPr marL="285750" indent="-285750"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defTabSz="685800"/>
            <a:endParaRPr lang="en-US" b="0" i="0" dirty="0">
              <a:solidFill>
                <a:srgbClr val="202124"/>
              </a:solidFill>
              <a:effectLst/>
              <a:latin typeface="Calibri (Body)"/>
            </a:endParaRPr>
          </a:p>
          <a:p>
            <a:pPr marL="285750" indent="-285750"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defTabSz="685800"/>
            <a:endParaRPr lang="en-US" dirty="0">
              <a:solidFill>
                <a:prstClr val="black"/>
              </a:solidFill>
              <a:latin typeface="Calibri (Body)"/>
            </a:endParaRPr>
          </a:p>
          <a:p>
            <a:pPr marL="285750" indent="-285750"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3"/>
              </a:rPr>
              <a:t>Development/Design Guidelines</a:t>
            </a:r>
            <a:endParaRPr lang="en-US" dirty="0">
              <a:solidFill>
                <a:prstClr val="black"/>
              </a:solidFill>
              <a:latin typeface="Calibri (Body)"/>
            </a:endParaRPr>
          </a:p>
          <a:p>
            <a:pPr defTabSz="685800"/>
            <a:endParaRPr lang="en-US" dirty="0">
              <a:solidFill>
                <a:prstClr val="black"/>
              </a:solidFill>
              <a:latin typeface="Calibri (Body)"/>
            </a:endParaRPr>
          </a:p>
          <a:p>
            <a:pPr defTabSz="685800"/>
            <a:endParaRPr lang="en-US" dirty="0">
              <a:solidFill>
                <a:prstClr val="black"/>
              </a:solidFill>
              <a:latin typeface="Calibri (Body)"/>
            </a:endParaRPr>
          </a:p>
          <a:p>
            <a:pPr defTabSz="685800"/>
            <a:endParaRPr lang="en-US" dirty="0">
              <a:solidFill>
                <a:prstClr val="black"/>
              </a:solidFill>
              <a:latin typeface="Calibri (Body)"/>
            </a:endParaRPr>
          </a:p>
        </p:txBody>
      </p:sp>
      <p:pic>
        <p:nvPicPr>
          <p:cNvPr id="1026" name="Picture 2" descr="SAP Fiori - An Overview">
            <a:extLst>
              <a:ext uri="{FF2B5EF4-FFF2-40B4-BE49-F238E27FC236}">
                <a16:creationId xmlns:a16="http://schemas.microsoft.com/office/drawing/2014/main" id="{9D1BE606-2BAF-43C8-84AD-257AF56B8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3106434"/>
            <a:ext cx="61912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265063" y="149841"/>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project</a:t>
            </a:r>
          </a:p>
        </p:txBody>
      </p:sp>
      <p:sp>
        <p:nvSpPr>
          <p:cNvPr id="8" name="Rectangle 7">
            <a:extLst>
              <a:ext uri="{FF2B5EF4-FFF2-40B4-BE49-F238E27FC236}">
                <a16:creationId xmlns:a16="http://schemas.microsoft.com/office/drawing/2014/main" id="{490F8B60-FF79-4062-B6AD-0502C8F188B7}"/>
              </a:ext>
            </a:extLst>
          </p:cNvPr>
          <p:cNvSpPr/>
          <p:nvPr/>
        </p:nvSpPr>
        <p:spPr>
          <a:xfrm>
            <a:off x="511795" y="2048608"/>
            <a:ext cx="2139792" cy="28237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Index.html</a:t>
            </a:r>
          </a:p>
          <a:p>
            <a:pPr algn="ctr"/>
            <a:r>
              <a:rPr lang="en-US" sz="1200" dirty="0"/>
              <a:t>(Testing)</a:t>
            </a:r>
          </a:p>
          <a:p>
            <a:pPr algn="ctr"/>
            <a:endParaRPr lang="en-US" sz="1200" dirty="0"/>
          </a:p>
          <a:p>
            <a:pPr algn="ctr"/>
            <a:r>
              <a:rPr lang="en-US" sz="1200" dirty="0"/>
              <a:t>Decoupling</a:t>
            </a:r>
          </a:p>
          <a:p>
            <a:pPr algn="ctr"/>
            <a:r>
              <a:rPr lang="en-US" sz="1200" dirty="0"/>
              <a:t>Ns,lib,view….</a:t>
            </a:r>
          </a:p>
          <a:p>
            <a:pPr algn="ctr"/>
            <a:r>
              <a:rPr lang="en-US" sz="1200" dirty="0"/>
              <a:t>Call Component.js</a:t>
            </a:r>
          </a:p>
        </p:txBody>
      </p:sp>
      <p:sp>
        <p:nvSpPr>
          <p:cNvPr id="9" name="Rectangle 8">
            <a:extLst>
              <a:ext uri="{FF2B5EF4-FFF2-40B4-BE49-F238E27FC236}">
                <a16:creationId xmlns:a16="http://schemas.microsoft.com/office/drawing/2014/main" id="{32E54EC6-C1F6-4AC2-BDB3-45D91F96CA7F}"/>
              </a:ext>
            </a:extLst>
          </p:cNvPr>
          <p:cNvSpPr/>
          <p:nvPr/>
        </p:nvSpPr>
        <p:spPr>
          <a:xfrm>
            <a:off x="3258093" y="31623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Component.js</a:t>
            </a:r>
          </a:p>
        </p:txBody>
      </p:sp>
      <p:sp>
        <p:nvSpPr>
          <p:cNvPr id="10" name="Arrow: Right 9">
            <a:extLst>
              <a:ext uri="{FF2B5EF4-FFF2-40B4-BE49-F238E27FC236}">
                <a16:creationId xmlns:a16="http://schemas.microsoft.com/office/drawing/2014/main" id="{E6B94603-F0CB-427E-98FB-730217985417}"/>
              </a:ext>
            </a:extLst>
          </p:cNvPr>
          <p:cNvSpPr/>
          <p:nvPr/>
        </p:nvSpPr>
        <p:spPr>
          <a:xfrm>
            <a:off x="2638590" y="3219656"/>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5E9BE7A-4F3E-4C0E-8981-97C77CAA2A0E}"/>
              </a:ext>
            </a:extLst>
          </p:cNvPr>
          <p:cNvCxnSpPr>
            <a:cxnSpLocks/>
            <a:stCxn id="9" idx="0"/>
            <a:endCxn id="12" idx="2"/>
          </p:cNvCxnSpPr>
          <p:nvPr/>
        </p:nvCxnSpPr>
        <p:spPr>
          <a:xfrm flipV="1">
            <a:off x="4286793" y="2570576"/>
            <a:ext cx="0" cy="59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1FAC2F-690D-45D5-A64C-714E074F1F7E}"/>
              </a:ext>
            </a:extLst>
          </p:cNvPr>
          <p:cNvSpPr/>
          <p:nvPr/>
        </p:nvSpPr>
        <p:spPr>
          <a:xfrm>
            <a:off x="3181893" y="2113376"/>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sp>
        <p:nvSpPr>
          <p:cNvPr id="13" name="Oval 12">
            <a:extLst>
              <a:ext uri="{FF2B5EF4-FFF2-40B4-BE49-F238E27FC236}">
                <a16:creationId xmlns:a16="http://schemas.microsoft.com/office/drawing/2014/main" id="{A158AABD-F3DB-4D98-BB87-DF0B0F851C3A}"/>
              </a:ext>
            </a:extLst>
          </p:cNvPr>
          <p:cNvSpPr/>
          <p:nvPr/>
        </p:nvSpPr>
        <p:spPr>
          <a:xfrm>
            <a:off x="3490546" y="4449533"/>
            <a:ext cx="1485141" cy="5069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manifest.json</a:t>
            </a:r>
          </a:p>
        </p:txBody>
      </p:sp>
      <p:cxnSp>
        <p:nvCxnSpPr>
          <p:cNvPr id="14" name="Straight Connector 13">
            <a:extLst>
              <a:ext uri="{FF2B5EF4-FFF2-40B4-BE49-F238E27FC236}">
                <a16:creationId xmlns:a16="http://schemas.microsoft.com/office/drawing/2014/main" id="{075ABADB-A5F7-4A9F-902A-CB9954703742}"/>
              </a:ext>
            </a:extLst>
          </p:cNvPr>
          <p:cNvCxnSpPr>
            <a:cxnSpLocks/>
            <a:stCxn id="9" idx="2"/>
          </p:cNvCxnSpPr>
          <p:nvPr/>
        </p:nvCxnSpPr>
        <p:spPr>
          <a:xfrm flipH="1">
            <a:off x="4285869" y="3695700"/>
            <a:ext cx="924" cy="753833"/>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3F4C24F-F657-4CDA-B45F-2C5A52EB6472}"/>
              </a:ext>
            </a:extLst>
          </p:cNvPr>
          <p:cNvSpPr/>
          <p:nvPr/>
        </p:nvSpPr>
        <p:spPr>
          <a:xfrm>
            <a:off x="4251787" y="4218045"/>
            <a:ext cx="76200" cy="83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CFE4E8-5A82-4AAC-8186-D1ED4CC0F3EE}"/>
              </a:ext>
            </a:extLst>
          </p:cNvPr>
          <p:cNvSpPr txBox="1"/>
          <p:nvPr/>
        </p:nvSpPr>
        <p:spPr>
          <a:xfrm>
            <a:off x="1800449" y="5012531"/>
            <a:ext cx="3124200" cy="369332"/>
          </a:xfrm>
          <a:prstGeom prst="rect">
            <a:avLst/>
          </a:prstGeom>
          <a:noFill/>
        </p:spPr>
        <p:txBody>
          <a:bodyPr wrap="square" rtlCol="0">
            <a:spAutoFit/>
          </a:bodyPr>
          <a:lstStyle/>
          <a:p>
            <a:r>
              <a:rPr lang="en-US" dirty="0"/>
              <a:t>Component.js is starting point</a:t>
            </a:r>
          </a:p>
        </p:txBody>
      </p:sp>
      <p:sp>
        <p:nvSpPr>
          <p:cNvPr id="17" name="Arrow: Right 16">
            <a:extLst>
              <a:ext uri="{FF2B5EF4-FFF2-40B4-BE49-F238E27FC236}">
                <a16:creationId xmlns:a16="http://schemas.microsoft.com/office/drawing/2014/main" id="{D41C9559-8C28-4C8E-BE6D-2A85A0E393E3}"/>
              </a:ext>
            </a:extLst>
          </p:cNvPr>
          <p:cNvSpPr/>
          <p:nvPr/>
        </p:nvSpPr>
        <p:spPr>
          <a:xfrm>
            <a:off x="5334844" y="3309814"/>
            <a:ext cx="30480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8CFE27C-A2C8-488B-910D-4EE334F06D80}"/>
              </a:ext>
            </a:extLst>
          </p:cNvPr>
          <p:cNvSpPr/>
          <p:nvPr/>
        </p:nvSpPr>
        <p:spPr>
          <a:xfrm>
            <a:off x="5623389" y="2404981"/>
            <a:ext cx="1619383" cy="272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view</a:t>
            </a:r>
          </a:p>
          <a:p>
            <a:pPr algn="ctr"/>
            <a:r>
              <a:rPr lang="en-US" dirty="0"/>
              <a:t>App.view.xml</a:t>
            </a:r>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ectangle 18">
            <a:extLst>
              <a:ext uri="{FF2B5EF4-FFF2-40B4-BE49-F238E27FC236}">
                <a16:creationId xmlns:a16="http://schemas.microsoft.com/office/drawing/2014/main" id="{D88C6952-7A93-4647-A8B7-C1BE55F49BC3}"/>
              </a:ext>
            </a:extLst>
          </p:cNvPr>
          <p:cNvSpPr/>
          <p:nvPr/>
        </p:nvSpPr>
        <p:spPr>
          <a:xfrm>
            <a:off x="5766193" y="3515191"/>
            <a:ext cx="1333774" cy="12013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Container Control</a:t>
            </a:r>
          </a:p>
          <a:p>
            <a:pPr algn="ctr"/>
            <a:r>
              <a:rPr lang="en-US" sz="1100" dirty="0"/>
              <a:t>App, SplitApp,FlexibleColumnLayout</a:t>
            </a:r>
          </a:p>
        </p:txBody>
      </p:sp>
      <p:sp>
        <p:nvSpPr>
          <p:cNvPr id="20" name="Arrow: Right 19">
            <a:extLst>
              <a:ext uri="{FF2B5EF4-FFF2-40B4-BE49-F238E27FC236}">
                <a16:creationId xmlns:a16="http://schemas.microsoft.com/office/drawing/2014/main" id="{1275C7A6-9981-4293-93A5-C823A52A5247}"/>
              </a:ext>
            </a:extLst>
          </p:cNvPr>
          <p:cNvSpPr/>
          <p:nvPr/>
        </p:nvSpPr>
        <p:spPr>
          <a:xfrm>
            <a:off x="7243655" y="3429000"/>
            <a:ext cx="861626" cy="33145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8856B4-019D-4F8E-8B27-EB75C8C58DEE}"/>
              </a:ext>
            </a:extLst>
          </p:cNvPr>
          <p:cNvSpPr/>
          <p:nvPr/>
        </p:nvSpPr>
        <p:spPr>
          <a:xfrm>
            <a:off x="8105282" y="3455660"/>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22" name="Rectangle 21">
            <a:extLst>
              <a:ext uri="{FF2B5EF4-FFF2-40B4-BE49-F238E27FC236}">
                <a16:creationId xmlns:a16="http://schemas.microsoft.com/office/drawing/2014/main" id="{76F0304F-B4DB-4312-B10C-AC54CA3275BC}"/>
              </a:ext>
            </a:extLst>
          </p:cNvPr>
          <p:cNvSpPr/>
          <p:nvPr/>
        </p:nvSpPr>
        <p:spPr>
          <a:xfrm>
            <a:off x="8105282" y="4072616"/>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2</a:t>
            </a:r>
          </a:p>
        </p:txBody>
      </p:sp>
      <p:sp>
        <p:nvSpPr>
          <p:cNvPr id="23" name="Arrow: Right 22">
            <a:extLst>
              <a:ext uri="{FF2B5EF4-FFF2-40B4-BE49-F238E27FC236}">
                <a16:creationId xmlns:a16="http://schemas.microsoft.com/office/drawing/2014/main" id="{58220E71-DB2D-40AA-BCD6-DF317B8397D6}"/>
              </a:ext>
            </a:extLst>
          </p:cNvPr>
          <p:cNvSpPr/>
          <p:nvPr/>
        </p:nvSpPr>
        <p:spPr>
          <a:xfrm>
            <a:off x="7256044" y="4144893"/>
            <a:ext cx="835965" cy="3139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E9BB8A-5EC6-4717-A4B4-B3544438C2B9}"/>
              </a:ext>
            </a:extLst>
          </p:cNvPr>
          <p:cNvSpPr/>
          <p:nvPr/>
        </p:nvSpPr>
        <p:spPr>
          <a:xfrm>
            <a:off x="10392508" y="3429000"/>
            <a:ext cx="1287697" cy="407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sp>
        <p:nvSpPr>
          <p:cNvPr id="25" name="Rectangle 24">
            <a:extLst>
              <a:ext uri="{FF2B5EF4-FFF2-40B4-BE49-F238E27FC236}">
                <a16:creationId xmlns:a16="http://schemas.microsoft.com/office/drawing/2014/main" id="{80BE0B90-B4B5-4767-B26C-6BB0B75DE043}"/>
              </a:ext>
            </a:extLst>
          </p:cNvPr>
          <p:cNvSpPr/>
          <p:nvPr/>
        </p:nvSpPr>
        <p:spPr>
          <a:xfrm>
            <a:off x="10330962" y="4001427"/>
            <a:ext cx="1257574" cy="5223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cxnSp>
        <p:nvCxnSpPr>
          <p:cNvPr id="26" name="Straight Connector 25">
            <a:extLst>
              <a:ext uri="{FF2B5EF4-FFF2-40B4-BE49-F238E27FC236}">
                <a16:creationId xmlns:a16="http://schemas.microsoft.com/office/drawing/2014/main" id="{BC7D4001-8C36-4A3D-BEFF-8539D4EF3208}"/>
              </a:ext>
            </a:extLst>
          </p:cNvPr>
          <p:cNvCxnSpPr>
            <a:cxnSpLocks/>
            <a:stCxn id="22" idx="3"/>
            <a:endCxn id="25" idx="1"/>
          </p:cNvCxnSpPr>
          <p:nvPr/>
        </p:nvCxnSpPr>
        <p:spPr>
          <a:xfrm flipV="1">
            <a:off x="9362856" y="4262603"/>
            <a:ext cx="968106" cy="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54C152-5E15-4216-8EA4-650E0D466DC7}"/>
              </a:ext>
            </a:extLst>
          </p:cNvPr>
          <p:cNvCxnSpPr>
            <a:cxnSpLocks/>
            <a:stCxn id="21" idx="3"/>
            <a:endCxn id="24" idx="1"/>
          </p:cNvCxnSpPr>
          <p:nvPr/>
        </p:nvCxnSpPr>
        <p:spPr>
          <a:xfrm flipV="1">
            <a:off x="9362856" y="3632830"/>
            <a:ext cx="1029652" cy="133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CAFBCDD-1CC4-4D6B-84FE-5C070AEDE1F6}"/>
              </a:ext>
            </a:extLst>
          </p:cNvPr>
          <p:cNvSpPr/>
          <p:nvPr/>
        </p:nvSpPr>
        <p:spPr>
          <a:xfrm>
            <a:off x="8970385" y="1366189"/>
            <a:ext cx="1518838" cy="743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29" name="Connector: Elbow 28">
            <a:extLst>
              <a:ext uri="{FF2B5EF4-FFF2-40B4-BE49-F238E27FC236}">
                <a16:creationId xmlns:a16="http://schemas.microsoft.com/office/drawing/2014/main" id="{2882E65C-9BF3-414D-9816-5962B688D6DF}"/>
              </a:ext>
            </a:extLst>
          </p:cNvPr>
          <p:cNvCxnSpPr>
            <a:cxnSpLocks/>
            <a:stCxn id="24" idx="0"/>
            <a:endCxn id="28" idx="2"/>
          </p:cNvCxnSpPr>
          <p:nvPr/>
        </p:nvCxnSpPr>
        <p:spPr>
          <a:xfrm rot="16200000" flipV="1">
            <a:off x="9723212" y="2115854"/>
            <a:ext cx="1319738" cy="13065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89837E-16A4-4755-BD57-C53A2D315EDA}"/>
              </a:ext>
            </a:extLst>
          </p:cNvPr>
          <p:cNvCxnSpPr>
            <a:cxnSpLocks/>
            <a:stCxn id="25" idx="0"/>
            <a:endCxn id="28" idx="2"/>
          </p:cNvCxnSpPr>
          <p:nvPr/>
        </p:nvCxnSpPr>
        <p:spPr>
          <a:xfrm rot="16200000" flipV="1">
            <a:off x="9398695" y="2440372"/>
            <a:ext cx="1892165" cy="12299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AFC7864-6360-4A65-BA57-91177A02D0A4}"/>
              </a:ext>
            </a:extLst>
          </p:cNvPr>
          <p:cNvSpPr/>
          <p:nvPr/>
        </p:nvSpPr>
        <p:spPr>
          <a:xfrm>
            <a:off x="7549154" y="2340378"/>
            <a:ext cx="1453602" cy="5940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App.controller</a:t>
            </a:r>
          </a:p>
        </p:txBody>
      </p:sp>
      <p:cxnSp>
        <p:nvCxnSpPr>
          <p:cNvPr id="32" name="Connector: Elbow 31">
            <a:extLst>
              <a:ext uri="{FF2B5EF4-FFF2-40B4-BE49-F238E27FC236}">
                <a16:creationId xmlns:a16="http://schemas.microsoft.com/office/drawing/2014/main" id="{B8FFFE19-D410-4351-91A4-8B41935E94EB}"/>
              </a:ext>
            </a:extLst>
          </p:cNvPr>
          <p:cNvCxnSpPr>
            <a:cxnSpLocks/>
            <a:stCxn id="31" idx="0"/>
            <a:endCxn id="28" idx="2"/>
          </p:cNvCxnSpPr>
          <p:nvPr/>
        </p:nvCxnSpPr>
        <p:spPr>
          <a:xfrm rot="5400000" flipH="1" flipV="1">
            <a:off x="8887321" y="1497896"/>
            <a:ext cx="231116" cy="14538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341C559-B25D-4C99-9C0F-E53A6ACBF40A}"/>
              </a:ext>
            </a:extLst>
          </p:cNvPr>
          <p:cNvCxnSpPr>
            <a:cxnSpLocks/>
            <a:stCxn id="31" idx="2"/>
          </p:cNvCxnSpPr>
          <p:nvPr/>
        </p:nvCxnSpPr>
        <p:spPr>
          <a:xfrm rot="5400000">
            <a:off x="7705735" y="2420786"/>
            <a:ext cx="56560" cy="10838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AEB99ED-7ECA-4F62-93FC-968B4739ADAE}"/>
              </a:ext>
            </a:extLst>
          </p:cNvPr>
          <p:cNvSpPr/>
          <p:nvPr/>
        </p:nvSpPr>
        <p:spPr>
          <a:xfrm>
            <a:off x="4794341" y="2800737"/>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0D1606F-364A-42F9-8274-D48D884B5F30}"/>
              </a:ext>
            </a:extLst>
          </p:cNvPr>
          <p:cNvSpPr/>
          <p:nvPr/>
        </p:nvSpPr>
        <p:spPr>
          <a:xfrm>
            <a:off x="4721984" y="3985605"/>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a:t>
            </a:r>
          </a:p>
        </p:txBody>
      </p:sp>
      <p:cxnSp>
        <p:nvCxnSpPr>
          <p:cNvPr id="36" name="Straight Arrow Connector 35">
            <a:extLst>
              <a:ext uri="{FF2B5EF4-FFF2-40B4-BE49-F238E27FC236}">
                <a16:creationId xmlns:a16="http://schemas.microsoft.com/office/drawing/2014/main" id="{1F237AAF-3456-4A38-9107-C590B603406E}"/>
              </a:ext>
            </a:extLst>
          </p:cNvPr>
          <p:cNvCxnSpPr>
            <a:cxnSpLocks/>
            <a:stCxn id="35" idx="4"/>
            <a:endCxn id="13" idx="7"/>
          </p:cNvCxnSpPr>
          <p:nvPr/>
        </p:nvCxnSpPr>
        <p:spPr>
          <a:xfrm flipH="1">
            <a:off x="4758193" y="4245849"/>
            <a:ext cx="316285" cy="27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8" name="Footer Placeholder 45">
            <a:extLst>
              <a:ext uri="{FF2B5EF4-FFF2-40B4-BE49-F238E27FC236}">
                <a16:creationId xmlns:a16="http://schemas.microsoft.com/office/drawing/2014/main" id="{836DC3A5-48DC-47EB-BE5F-DD6A7B44BFE3}"/>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Structure of fiori application setup</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363416" y="1095864"/>
            <a:ext cx="10515600" cy="4351338"/>
          </a:xfrm>
        </p:spPr>
        <p:txBody>
          <a:bodyPr>
            <a:normAutofit/>
          </a:bodyPr>
          <a:lstStyle/>
          <a:p>
            <a:pPr marL="0" indent="0">
              <a:buNone/>
            </a:pPr>
            <a:r>
              <a:rPr lang="en-US" sz="1800" dirty="0">
                <a:latin typeface="Calibri (Body)"/>
              </a:rPr>
              <a:t>There are different folders and directory are required for setup project</a:t>
            </a:r>
          </a:p>
          <a:p>
            <a:pPr marL="342900" indent="-342900">
              <a:buAutoNum type="arabicPeriod"/>
            </a:pPr>
            <a:r>
              <a:rPr lang="en-US" sz="1800" dirty="0">
                <a:latin typeface="Calibri (Body)"/>
              </a:rPr>
              <a:t>Webapp = This provides the root directory and of all files given in alias                                                                     name or namespace </a:t>
            </a:r>
          </a:p>
          <a:p>
            <a:pPr marL="342900" indent="-342900">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buAutoNum type="arabicPeriod"/>
            </a:pPr>
            <a:r>
              <a:rPr lang="en-US" sz="1800" dirty="0">
                <a:solidFill>
                  <a:srgbClr val="202124"/>
                </a:solidFill>
                <a:latin typeface="Calibri (Body)"/>
              </a:rPr>
              <a:t>models = It contains .json file and object of data</a:t>
            </a:r>
          </a:p>
          <a:p>
            <a:pPr marL="342900" indent="-342900">
              <a:buAutoNum type="arabicPeriod"/>
            </a:pPr>
            <a:r>
              <a:rPr lang="en-US" sz="1800" dirty="0">
                <a:solidFill>
                  <a:srgbClr val="202124"/>
                </a:solidFill>
                <a:latin typeface="Calibri (Body)"/>
              </a:rPr>
              <a:t>utils = It is the reuse file of JS code</a:t>
            </a:r>
          </a:p>
          <a:p>
            <a:pPr marL="342900" indent="-342900">
              <a:buAutoNum type="arabicPeriod"/>
            </a:pPr>
            <a:r>
              <a:rPr lang="en-US" sz="1800" dirty="0">
                <a:solidFill>
                  <a:srgbClr val="202124"/>
                </a:solidFill>
                <a:latin typeface="Calibri (Body)"/>
              </a:rPr>
              <a:t>view = It contains all the .xml files. </a:t>
            </a:r>
          </a:p>
          <a:p>
            <a:pPr marL="342900" indent="-342900">
              <a:buAutoNum type="arabicPeriod"/>
            </a:pPr>
            <a:r>
              <a:rPr lang="en-US" sz="1800" dirty="0">
                <a:solidFill>
                  <a:srgbClr val="202124"/>
                </a:solidFill>
                <a:latin typeface="Calibri (Body)"/>
              </a:rPr>
              <a:t>Component.js = It is the starting file of our app</a:t>
            </a:r>
          </a:p>
          <a:p>
            <a:pPr marL="342900" indent="-342900">
              <a:buAutoNum type="arabicPeriod"/>
            </a:pPr>
            <a:r>
              <a:rPr lang="en-US" sz="1800" dirty="0">
                <a:solidFill>
                  <a:srgbClr val="202124"/>
                </a:solidFill>
                <a:latin typeface="Calibri (Body)"/>
              </a:rPr>
              <a:t>manifest.json = It is the application descriptor file.</a:t>
            </a:r>
          </a:p>
          <a:p>
            <a:pPr marL="342900" indent="-342900">
              <a:buAutoNum type="arabicPeriod"/>
            </a:pPr>
            <a:r>
              <a:rPr lang="en-US" sz="1800" dirty="0">
                <a:solidFill>
                  <a:srgbClr val="202124"/>
                </a:solidFill>
                <a:latin typeface="Calibri (Body)"/>
              </a:rPr>
              <a:t>Index.html </a:t>
            </a: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8547E5F-7AB1-4696-BCDF-6582225E1E18}"/>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5DEE0B3-C060-4648-A1C7-1F655C2EE63B}"/>
              </a:ext>
            </a:extLst>
          </p:cNvPr>
          <p:cNvPicPr>
            <a:picLocks noChangeAspect="1"/>
          </p:cNvPicPr>
          <p:nvPr/>
        </p:nvPicPr>
        <p:blipFill>
          <a:blip r:embed="rId3"/>
          <a:stretch>
            <a:fillRect/>
          </a:stretch>
        </p:blipFill>
        <p:spPr>
          <a:xfrm>
            <a:off x="7530592" y="984739"/>
            <a:ext cx="3871295" cy="5227802"/>
          </a:xfrm>
          <a:prstGeom prst="rect">
            <a:avLst/>
          </a:prstGeom>
        </p:spPr>
      </p:pic>
    </p:spTree>
    <p:extLst>
      <p:ext uri="{BB962C8B-B14F-4D97-AF65-F5344CB8AC3E}">
        <p14:creationId xmlns:p14="http://schemas.microsoft.com/office/powerpoint/2010/main" val="1490427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249330" y="57078"/>
            <a:ext cx="5419797" cy="635419"/>
          </a:xfrm>
        </p:spPr>
        <p:txBody>
          <a:bodyPr>
            <a:normAutofit/>
          </a:bodyPr>
          <a:lstStyle/>
          <a:p>
            <a:pPr algn="l"/>
            <a:r>
              <a:rPr lang="en-US" sz="3600" dirty="0">
                <a:latin typeface="Cooper Black" panose="0208090404030B020404" pitchFamily="18" charset="0"/>
              </a:rPr>
              <a:t>What is Component.js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322712" y="866741"/>
            <a:ext cx="11089703" cy="5124518"/>
          </a:xfrm>
        </p:spPr>
        <p:txBody>
          <a:bodyPr>
            <a:norm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its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 </a:t>
            </a:r>
            <a:endParaRPr lang="en-US" sz="1800" b="1" dirty="0">
              <a:solidFill>
                <a:schemeClr val="tx1">
                  <a:lumMod val="95000"/>
                  <a:lumOff val="5000"/>
                </a:schemeClr>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8" name="Picture 7">
            <a:extLst>
              <a:ext uri="{FF2B5EF4-FFF2-40B4-BE49-F238E27FC236}">
                <a16:creationId xmlns:a16="http://schemas.microsoft.com/office/drawing/2014/main" id="{739C4F0B-2DDB-45CF-A21B-A0EE61D86C19}"/>
              </a:ext>
            </a:extLst>
          </p:cNvPr>
          <p:cNvPicPr>
            <a:picLocks noChangeAspect="1"/>
          </p:cNvPicPr>
          <p:nvPr/>
        </p:nvPicPr>
        <p:blipFill>
          <a:blip r:embed="rId3"/>
          <a:stretch>
            <a:fillRect/>
          </a:stretch>
        </p:blipFill>
        <p:spPr>
          <a:xfrm>
            <a:off x="8363099" y="2141922"/>
            <a:ext cx="3477812" cy="3431556"/>
          </a:xfrm>
          <a:prstGeom prst="rect">
            <a:avLst/>
          </a:prstGeom>
        </p:spPr>
      </p:pic>
    </p:spTree>
    <p:extLst>
      <p:ext uri="{BB962C8B-B14F-4D97-AF65-F5344CB8AC3E}">
        <p14:creationId xmlns:p14="http://schemas.microsoft.com/office/powerpoint/2010/main" val="350610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Skeleton of Component.js</a:t>
            </a:r>
          </a:p>
        </p:txBody>
      </p:sp>
      <p:sp>
        <p:nvSpPr>
          <p:cNvPr id="3" name="TextBox 2">
            <a:extLst>
              <a:ext uri="{FF2B5EF4-FFF2-40B4-BE49-F238E27FC236}">
                <a16:creationId xmlns:a16="http://schemas.microsoft.com/office/drawing/2014/main" id="{E1028556-592D-454D-8F19-2C3A5A199F7B}"/>
              </a:ext>
            </a:extLst>
          </p:cNvPr>
          <p:cNvSpPr txBox="1"/>
          <p:nvPr/>
        </p:nvSpPr>
        <p:spPr>
          <a:xfrm>
            <a:off x="443816" y="992066"/>
            <a:ext cx="8772182" cy="4431983"/>
          </a:xfrm>
          <a:prstGeom prst="rect">
            <a:avLst/>
          </a:prstGeom>
          <a:noFill/>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CDE4047D-EB1C-4F1A-ADA3-4DC4A130EEE5}"/>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56290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0" y="101725"/>
            <a:ext cx="11299367" cy="584076"/>
          </a:xfrm>
        </p:spPr>
        <p:txBody>
          <a:bodyPr>
            <a:noAutofit/>
          </a:bodyPr>
          <a:lstStyle/>
          <a:p>
            <a:pPr algn="l"/>
            <a:r>
              <a:rPr lang="en-US" sz="3600" dirty="0">
                <a:solidFill>
                  <a:srgbClr val="3A3A3A"/>
                </a:solidFill>
                <a:latin typeface="Cooper Black" panose="0208090404030B020404" pitchFamily="18" charset="0"/>
              </a:rPr>
              <a:t>  </a:t>
            </a:r>
            <a:r>
              <a:rPr lang="en-US" sz="3600" i="0" dirty="0">
                <a:solidFill>
                  <a:srgbClr val="3A3A3A"/>
                </a:solidFill>
                <a:effectLst/>
                <a:latin typeface="Cooper Black" panose="0208090404030B020404" pitchFamily="18" charset="0"/>
              </a:rPr>
              <a:t>Component.js file has two important parts:</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6" y="1107316"/>
            <a:ext cx="6093026" cy="4159276"/>
          </a:xfrm>
        </p:spPr>
        <p:txBody>
          <a:bodyPr>
            <a:noAutofit/>
          </a:bodyPr>
          <a:lstStyle/>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The metadata section.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endParaRPr lang="en-US" sz="1800" dirty="0">
              <a:solidFill>
                <a:schemeClr val="tx1">
                  <a:lumMod val="95000"/>
                  <a:lumOff val="5000"/>
                </a:schemeClr>
              </a:solidFill>
              <a:latin typeface="Calibri (Body)"/>
            </a:endParaRPr>
          </a:p>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Another section of component file is the init function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16BBF425-3516-47C9-BA8F-FCEFF6BDDF19}"/>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4A691D7-27B8-4430-9E06-CA5C2633020C}"/>
              </a:ext>
            </a:extLst>
          </p:cNvPr>
          <p:cNvPicPr>
            <a:picLocks noChangeAspect="1"/>
          </p:cNvPicPr>
          <p:nvPr/>
        </p:nvPicPr>
        <p:blipFill>
          <a:blip r:embed="rId3"/>
          <a:stretch>
            <a:fillRect/>
          </a:stretch>
        </p:blipFill>
        <p:spPr>
          <a:xfrm>
            <a:off x="6498036" y="1381434"/>
            <a:ext cx="5065102" cy="4619278"/>
          </a:xfrm>
          <a:prstGeom prst="rect">
            <a:avLst/>
          </a:prstGeom>
        </p:spPr>
      </p:pic>
    </p:spTree>
    <p:extLst>
      <p:ext uri="{BB962C8B-B14F-4D97-AF65-F5344CB8AC3E}">
        <p14:creationId xmlns:p14="http://schemas.microsoft.com/office/powerpoint/2010/main" val="154278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8623-8A47-4F7B-9EF6-A7DF99F6747D}"/>
              </a:ext>
            </a:extLst>
          </p:cNvPr>
          <p:cNvSpPr txBox="1">
            <a:spLocks/>
          </p:cNvSpPr>
          <p:nvPr/>
        </p:nvSpPr>
        <p:spPr>
          <a:xfrm>
            <a:off x="310662" y="110829"/>
            <a:ext cx="10515600" cy="65749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36F3D242-056B-4C2A-AED1-9536EA1E6082}"/>
              </a:ext>
            </a:extLst>
          </p:cNvPr>
          <p:cNvSpPr txBox="1">
            <a:spLocks/>
          </p:cNvSpPr>
          <p:nvPr/>
        </p:nvSpPr>
        <p:spPr>
          <a:xfrm>
            <a:off x="310662" y="904725"/>
            <a:ext cx="10515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Design simple a Fiori Application</a:t>
            </a:r>
          </a:p>
          <a:p>
            <a:pPr marL="342900" indent="-342900">
              <a:buFont typeface="Arial" panose="020B0604020202020204" pitchFamily="34" charset="0"/>
              <a:buAutoNum type="arabicPeriod"/>
            </a:pPr>
            <a:r>
              <a:rPr lang="en-US" sz="1800" dirty="0"/>
              <a:t>Create a webapp folder</a:t>
            </a:r>
          </a:p>
          <a:p>
            <a:pPr marL="0" indent="0">
              <a:buNone/>
            </a:pPr>
            <a:r>
              <a:rPr lang="en-US" sz="1800" dirty="0"/>
              <a:t>       1.1 Create Two folder as controller and view</a:t>
            </a:r>
          </a:p>
          <a:p>
            <a:pPr marL="0" indent="0">
              <a:buNone/>
            </a:pPr>
            <a:r>
              <a:rPr lang="en-US" sz="1800" dirty="0"/>
              <a:t>2. Controller and View section section </a:t>
            </a:r>
          </a:p>
          <a:p>
            <a:pPr marL="0" indent="0">
              <a:buNone/>
            </a:pPr>
            <a:r>
              <a:rPr lang="en-US" sz="1800" dirty="0"/>
              <a:t>       2.1 </a:t>
            </a:r>
            <a:r>
              <a:rPr lang="en-US" sz="1800" dirty="0">
                <a:hlinkClick r:id="rId2"/>
              </a:rPr>
              <a:t>Create App Controller</a:t>
            </a:r>
            <a:endParaRPr lang="en-US" sz="1800" dirty="0"/>
          </a:p>
          <a:p>
            <a:pPr marL="0" indent="0">
              <a:buNone/>
            </a:pPr>
            <a:r>
              <a:rPr lang="en-US" sz="1800" dirty="0"/>
              <a:t>       2.2 </a:t>
            </a:r>
            <a:r>
              <a:rPr lang="en-US" sz="1800" dirty="0">
                <a:hlinkClick r:id="rId3"/>
              </a:rPr>
              <a:t>Base Controller </a:t>
            </a:r>
            <a:endParaRPr lang="en-US" sz="1800" dirty="0"/>
          </a:p>
          <a:p>
            <a:pPr marL="0" indent="0">
              <a:buNone/>
            </a:pPr>
            <a:r>
              <a:rPr lang="en-US" sz="1800" dirty="0"/>
              <a:t>       2.3  </a:t>
            </a:r>
            <a:r>
              <a:rPr lang="en-US" sz="1800" dirty="0">
                <a:hlinkClick r:id="rId4"/>
              </a:rPr>
              <a:t>View1 controller</a:t>
            </a:r>
            <a:endParaRPr lang="en-US" sz="1800" dirty="0"/>
          </a:p>
          <a:p>
            <a:pPr marL="0" indent="0">
              <a:buNone/>
            </a:pPr>
            <a:r>
              <a:rPr lang="en-US" sz="1800" dirty="0"/>
              <a:t>       2.4  </a:t>
            </a:r>
            <a:r>
              <a:rPr lang="en-US" sz="1800" dirty="0">
                <a:hlinkClick r:id="rId5"/>
              </a:rPr>
              <a:t>View2 Controller </a:t>
            </a:r>
            <a:endParaRPr lang="en-US" sz="1800" dirty="0"/>
          </a:p>
          <a:p>
            <a:pPr marL="0" indent="0">
              <a:buNone/>
            </a:pPr>
            <a:r>
              <a:rPr lang="en-US" sz="1800" dirty="0"/>
              <a:t>       2.5 </a:t>
            </a:r>
            <a:r>
              <a:rPr lang="en-US" sz="1800" dirty="0">
                <a:hlinkClick r:id="rId6"/>
              </a:rPr>
              <a:t>App view</a:t>
            </a:r>
            <a:endParaRPr lang="en-US" sz="1800" dirty="0"/>
          </a:p>
          <a:p>
            <a:pPr marL="0" indent="0">
              <a:buNone/>
            </a:pPr>
            <a:r>
              <a:rPr lang="en-US" sz="1800" dirty="0"/>
              <a:t>       2.6 </a:t>
            </a:r>
            <a:r>
              <a:rPr lang="en-US" sz="1800" dirty="0">
                <a:hlinkClick r:id="rId7"/>
              </a:rPr>
              <a:t>View1. view</a:t>
            </a:r>
            <a:endParaRPr lang="en-US" sz="1800" dirty="0"/>
          </a:p>
          <a:p>
            <a:pPr marL="0" indent="0">
              <a:buNone/>
            </a:pPr>
            <a:r>
              <a:rPr lang="en-US" sz="1800" dirty="0"/>
              <a:t>       2.7 </a:t>
            </a:r>
            <a:r>
              <a:rPr lang="en-US" sz="1800" dirty="0">
                <a:hlinkClick r:id="rId8"/>
              </a:rPr>
              <a:t>View2. view</a:t>
            </a:r>
            <a:endParaRPr lang="en-US" sz="1800" dirty="0"/>
          </a:p>
          <a:p>
            <a:pPr marL="0" indent="0">
              <a:buNone/>
            </a:pPr>
            <a:r>
              <a:rPr lang="en-US" sz="1800" dirty="0"/>
              <a:t> 3. Update </a:t>
            </a:r>
            <a:r>
              <a:rPr lang="en-US" sz="1800" dirty="0">
                <a:hlinkClick r:id="rId9"/>
              </a:rPr>
              <a:t>Component.js</a:t>
            </a:r>
            <a:endParaRPr lang="en-US" sz="1800" dirty="0"/>
          </a:p>
          <a:p>
            <a:pPr marL="0" indent="0">
              <a:buNone/>
            </a:pPr>
            <a:r>
              <a:rPr lang="en-US" sz="1800" dirty="0"/>
              <a:t> 4. </a:t>
            </a:r>
            <a:r>
              <a:rPr lang="en-US" sz="1800" dirty="0">
                <a:hlinkClick r:id="rId10"/>
              </a:rPr>
              <a:t>index.html file</a:t>
            </a:r>
            <a:endParaRPr lang="en-US" sz="1800" dirty="0"/>
          </a:p>
        </p:txBody>
      </p:sp>
      <p:pic>
        <p:nvPicPr>
          <p:cNvPr id="4" name="Picture 3">
            <a:extLst>
              <a:ext uri="{FF2B5EF4-FFF2-40B4-BE49-F238E27FC236}">
                <a16:creationId xmlns:a16="http://schemas.microsoft.com/office/drawing/2014/main" id="{45C8B5AD-FE33-4241-9825-4B0BB0CE4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524FEF8-2DB1-4B0B-9B0E-8BFBAFC35721}"/>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6" name="Picture 2" descr="Free Vector | Professional programmer engineer writing code">
            <a:extLst>
              <a:ext uri="{FF2B5EF4-FFF2-40B4-BE49-F238E27FC236}">
                <a16:creationId xmlns:a16="http://schemas.microsoft.com/office/drawing/2014/main" id="{493B5F4D-A5F7-42CC-BBD6-C179DA7886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8783" y="1235319"/>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35705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8040</TotalTime>
  <Words>1994</Words>
  <Application>Microsoft Office PowerPoint</Application>
  <PresentationFormat>Widescreen</PresentationFormat>
  <Paragraphs>273</Paragraphs>
  <Slides>26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(Body)</vt:lpstr>
      <vt:lpstr>Calibri Light</vt:lpstr>
      <vt:lpstr>Consolas</vt:lpstr>
      <vt:lpstr>Cooper Black</vt:lpstr>
      <vt:lpstr>Open Sans</vt:lpstr>
      <vt:lpstr>Office Theme</vt:lpstr>
      <vt:lpstr>PowerPoint Presentation</vt:lpstr>
      <vt:lpstr>PowerPoint Presentation</vt:lpstr>
      <vt:lpstr>PowerPoint Presentation</vt:lpstr>
      <vt:lpstr>PowerPoint Presentation</vt:lpstr>
      <vt:lpstr>Structure of fiori application setup</vt:lpstr>
      <vt:lpstr>What is Component.js</vt:lpstr>
      <vt:lpstr>PowerPoint Presentation</vt:lpstr>
      <vt:lpstr>  Component.js file has two important parts:</vt:lpstr>
      <vt:lpstr>PowerPoint Presentation</vt:lpstr>
      <vt:lpstr>What is manifest.json ?</vt:lpstr>
      <vt:lpstr>PowerPoint Presentation</vt:lpstr>
      <vt:lpstr>Three Sections of manifest.json</vt:lpstr>
      <vt:lpstr>App Overview: The Basic Files of App  </vt:lpstr>
      <vt:lpstr>PowerPoint Presentation</vt:lpstr>
      <vt:lpstr>Model Instantiation</vt:lpstr>
      <vt:lpstr>PowerPoint Presentation</vt:lpstr>
      <vt:lpstr>Routes and Routing </vt:lpstr>
      <vt:lpstr>Routing Configuration</vt:lpstr>
      <vt:lpstr>Navigation and Routing</vt:lpstr>
      <vt:lpstr>Exercise  </vt:lpstr>
      <vt:lpstr>Concept of enable routing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730</cp:revision>
  <dcterms:created xsi:type="dcterms:W3CDTF">2016-07-10T03:33:26Z</dcterms:created>
  <dcterms:modified xsi:type="dcterms:W3CDTF">2021-05-20T07:08:56Z</dcterms:modified>
</cp:coreProperties>
</file>